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5" r:id="rId7"/>
    <p:sldId id="266" r:id="rId8"/>
    <p:sldId id="261" r:id="rId9"/>
    <p:sldId id="262" r:id="rId10"/>
    <p:sldId id="263" r:id="rId11"/>
    <p:sldId id="26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EA96698-639A-414D-BD90-EFFD471E0DF0}" type="datetimeFigureOut">
              <a:rPr lang="en-US" smtClean="0"/>
              <a:pPr/>
              <a:t>01-May-17</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0FC60684-3BED-41D3-BDB1-1B6ABD2EE052}"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A96698-639A-414D-BD90-EFFD471E0DF0}" type="datetimeFigureOut">
              <a:rPr lang="en-US" smtClean="0"/>
              <a:pPr/>
              <a:t>01-May-17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FC60684-3BED-41D3-BDB1-1B6ABD2EE052}"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A96698-639A-414D-BD90-EFFD471E0DF0}" type="datetimeFigureOut">
              <a:rPr lang="en-US" smtClean="0"/>
              <a:pPr/>
              <a:t>01-May-17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FC60684-3BED-41D3-BDB1-1B6ABD2EE052}"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A96698-639A-414D-BD90-EFFD471E0DF0}" type="datetimeFigureOut">
              <a:rPr lang="en-US" smtClean="0"/>
              <a:pPr/>
              <a:t>01-May-17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FC60684-3BED-41D3-BDB1-1B6ABD2EE052}"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EA96698-639A-414D-BD90-EFFD471E0DF0}" type="datetimeFigureOut">
              <a:rPr lang="en-US" smtClean="0"/>
              <a:pPr/>
              <a:t>01-May-17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FC60684-3BED-41D3-BDB1-1B6ABD2EE052}"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EA96698-639A-414D-BD90-EFFD471E0DF0}" type="datetimeFigureOut">
              <a:rPr lang="en-US" smtClean="0"/>
              <a:pPr/>
              <a:t>01-May-17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FC60684-3BED-41D3-BDB1-1B6ABD2EE052}"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EA96698-639A-414D-BD90-EFFD471E0DF0}" type="datetimeFigureOut">
              <a:rPr lang="en-US" smtClean="0"/>
              <a:pPr/>
              <a:t>01-May-17</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FC60684-3BED-41D3-BDB1-1B6ABD2EE052}"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EA96698-639A-414D-BD90-EFFD471E0DF0}" type="datetimeFigureOut">
              <a:rPr lang="en-US" smtClean="0"/>
              <a:pPr/>
              <a:t>01-May-17</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FC60684-3BED-41D3-BDB1-1B6ABD2EE052}"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96698-639A-414D-BD90-EFFD471E0DF0}" type="datetimeFigureOut">
              <a:rPr lang="en-US" smtClean="0"/>
              <a:pPr/>
              <a:t>01-May-17</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FC60684-3BED-41D3-BDB1-1B6ABD2EE052}"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EA96698-639A-414D-BD90-EFFD471E0DF0}" type="datetimeFigureOut">
              <a:rPr lang="en-US" smtClean="0"/>
              <a:pPr/>
              <a:t>01-May-17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FC60684-3BED-41D3-BDB1-1B6ABD2EE052}"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EA96698-639A-414D-BD90-EFFD471E0DF0}" type="datetimeFigureOut">
              <a:rPr lang="en-US" smtClean="0"/>
              <a:pPr/>
              <a:t>01-May-17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0FC60684-3BED-41D3-BDB1-1B6ABD2EE052}" type="slidenum">
              <a:rPr lang="en-IN" smtClean="0"/>
              <a:pPr/>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EA96698-639A-414D-BD90-EFFD471E0DF0}" type="datetimeFigureOut">
              <a:rPr lang="en-US" smtClean="0"/>
              <a:pPr/>
              <a:t>01-May-17</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FC60684-3BED-41D3-BDB1-1B6ABD2EE052}" type="slidenum">
              <a:rPr lang="en-IN" smtClean="0"/>
              <a:pPr/>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838200"/>
            <a:ext cx="91440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lang="en-IN" sz="3600" b="1" dirty="0" smtClean="0"/>
              <a:t>QUANTITY </a:t>
            </a:r>
            <a:r>
              <a:rPr lang="en-IN" sz="3600" b="1" dirty="0"/>
              <a:t>AND COST ESTIMATION OF RESIDENTIAL </a:t>
            </a:r>
            <a:r>
              <a:rPr lang="en-IN" sz="3600" b="1" dirty="0" smtClean="0"/>
              <a:t>BUILDING</a:t>
            </a:r>
            <a:endParaRPr lang="en-IN" sz="3600" dirty="0"/>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2" name="Rectangle 2"/>
          <p:cNvSpPr>
            <a:spLocks noChangeArrowheads="1"/>
          </p:cNvSpPr>
          <p:nvPr/>
        </p:nvSpPr>
        <p:spPr bwMode="auto">
          <a:xfrm>
            <a:off x="152400" y="2743200"/>
            <a:ext cx="7391400" cy="24160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en-US" sz="2800" b="1" i="0" u="none" strike="noStrike" cap="none" normalizeH="0" baseline="0" dirty="0" smtClean="0">
                <a:ln>
                  <a:noFill/>
                </a:ln>
                <a:effectLst/>
                <a:latin typeface="Times New Roman" pitchFamily="18" charset="0"/>
                <a:ea typeface="Times New Roman" pitchFamily="18" charset="0"/>
                <a:cs typeface="Times New Roman" pitchFamily="18" charset="0"/>
              </a:rPr>
              <a:t>Submitted By</a:t>
            </a:r>
            <a:endParaRPr kumimoji="0" lang="en-US" sz="2000" b="1" i="0" u="none" strike="noStrike" cap="none" normalizeH="0" baseline="0" dirty="0" smtClean="0">
              <a:ln>
                <a:noFill/>
              </a:ln>
              <a:effectLst/>
              <a:latin typeface="Times New Roman" pitchFamily="18" charset="0"/>
              <a:ea typeface="Times New Roman" pitchFamily="18"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smtClean="0">
              <a:ln>
                <a:noFill/>
              </a:ln>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effectLst/>
                <a:latin typeface="Times New Roman" pitchFamily="18" charset="0"/>
                <a:ea typeface="Calibri" pitchFamily="34" charset="0"/>
                <a:cs typeface="Times New Roman" pitchFamily="18" charset="0"/>
              </a:rPr>
              <a:t>                                 M.SURYA NARAYANA                                 14FF5A0105</a:t>
            </a:r>
            <a:endParaRPr kumimoji="0" lang="en-US" sz="1000" b="0" i="0" u="none" strike="noStrike" cap="none" normalizeH="0" baseline="0" dirty="0" smtClean="0">
              <a:ln>
                <a:noFill/>
              </a:ln>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effectLst/>
                <a:latin typeface="Times New Roman" pitchFamily="18" charset="0"/>
                <a:ea typeface="Calibri" pitchFamily="34" charset="0"/>
                <a:cs typeface="Times New Roman" pitchFamily="18" charset="0"/>
              </a:rPr>
              <a:t>                                 K.NAGARAJU                                      </a:t>
            </a:r>
            <a:r>
              <a:rPr kumimoji="0" lang="en-US" sz="1600" b="1" i="0" u="none" strike="noStrike" cap="none" normalizeH="0" dirty="0" smtClean="0">
                <a:ln>
                  <a:noFill/>
                </a:ln>
                <a:effectLst/>
                <a:latin typeface="Times New Roman" pitchFamily="18" charset="0"/>
                <a:ea typeface="Calibri" pitchFamily="34" charset="0"/>
                <a:cs typeface="Times New Roman" pitchFamily="18" charset="0"/>
              </a:rPr>
              <a:t> </a:t>
            </a:r>
            <a:r>
              <a:rPr kumimoji="0" lang="en-US" sz="1600" b="1" i="0" u="none" strike="noStrike" cap="none" normalizeH="0" baseline="0" dirty="0" smtClean="0">
                <a:ln>
                  <a:noFill/>
                </a:ln>
                <a:effectLst/>
                <a:latin typeface="Times New Roman" pitchFamily="18" charset="0"/>
                <a:ea typeface="Calibri" pitchFamily="34" charset="0"/>
                <a:cs typeface="Times New Roman" pitchFamily="18" charset="0"/>
              </a:rPr>
              <a:t>         14FF5A0104</a:t>
            </a:r>
            <a:endParaRPr kumimoji="0" lang="en-US" sz="1000" b="0" i="0" u="none" strike="noStrike" cap="none" normalizeH="0" baseline="0" dirty="0" smtClean="0">
              <a:ln>
                <a:noFill/>
              </a:ln>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effectLst/>
                <a:latin typeface="Times New Roman" pitchFamily="18" charset="0"/>
                <a:ea typeface="Calibri" pitchFamily="34" charset="0"/>
                <a:cs typeface="Times New Roman" pitchFamily="18" charset="0"/>
              </a:rPr>
              <a:t>     		      N.SOMARAJU                                                14FF5A0106</a:t>
            </a:r>
            <a:endParaRPr kumimoji="0" lang="en-US" sz="1000" b="0" i="0" u="none" strike="noStrike" cap="none" normalizeH="0" baseline="0" dirty="0" smtClean="0">
              <a:ln>
                <a:noFill/>
              </a:ln>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en-US" sz="1600" b="1" i="0" u="none" strike="noStrike" cap="none" normalizeH="0" dirty="0" smtClean="0">
                <a:ln>
                  <a:noFill/>
                </a:ln>
                <a:effectLst/>
                <a:latin typeface="Times New Roman" pitchFamily="18" charset="0"/>
                <a:ea typeface="Calibri" pitchFamily="34" charset="0"/>
                <a:cs typeface="Times New Roman" pitchFamily="18" charset="0"/>
              </a:rPr>
              <a:t> </a:t>
            </a:r>
            <a:r>
              <a:rPr kumimoji="0" lang="en-US" sz="1600" b="1" i="0" u="none" strike="noStrike" cap="none" normalizeH="0" baseline="0" dirty="0" smtClean="0">
                <a:ln>
                  <a:noFill/>
                </a:ln>
                <a:effectLst/>
                <a:latin typeface="Times New Roman" pitchFamily="18" charset="0"/>
                <a:ea typeface="Calibri" pitchFamily="34" charset="0"/>
                <a:cs typeface="Times New Roman" pitchFamily="18" charset="0"/>
              </a:rPr>
              <a:t>    G.SAIKUMAR                                                13FF1A0108</a:t>
            </a:r>
            <a:endParaRPr kumimoji="0" lang="en-US" sz="1000" b="0" i="0" u="none" strike="noStrike" cap="none" normalizeH="0" baseline="0" dirty="0" smtClean="0">
              <a:ln>
                <a:noFill/>
              </a:ln>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effectLst/>
                <a:latin typeface="Times New Roman" pitchFamily="18" charset="0"/>
                <a:ea typeface="Calibri" pitchFamily="34" charset="0"/>
                <a:cs typeface="Times New Roman" pitchFamily="18" charset="0"/>
              </a:rPr>
              <a:t>                                 B.SANTOSH KUMAR                                   14FF5A0103</a:t>
            </a:r>
            <a:endParaRPr kumimoji="0" lang="en-US" sz="1000" b="0" i="0" u="none" strike="noStrike" cap="none" normalizeH="0" baseline="0" dirty="0" smtClean="0">
              <a:ln>
                <a:noFill/>
              </a:ln>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effectLst/>
                <a:latin typeface="Times New Roman" pitchFamily="18" charset="0"/>
                <a:ea typeface="Calibri" pitchFamily="34" charset="0"/>
                <a:cs typeface="Times New Roman" pitchFamily="18" charset="0"/>
              </a:rPr>
              <a:t>		      M.PRAKASH                                                  13FF1A0115</a:t>
            </a:r>
            <a:endParaRPr kumimoji="0" lang="en-US" sz="1000" b="0" i="0" u="none" strike="noStrike" cap="none" normalizeH="0" baseline="0" dirty="0" smtClean="0">
              <a:ln>
                <a:noFill/>
              </a:ln>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effectLst/>
                <a:latin typeface="Times New Roman" pitchFamily="18" charset="0"/>
                <a:ea typeface="Calibri" pitchFamily="34" charset="0"/>
                <a:cs typeface="Times New Roman" pitchFamily="18" charset="0"/>
              </a:rPr>
              <a:t>                                 A.RAMBABU 		              	        14FF5A0101</a:t>
            </a:r>
            <a:endParaRPr kumimoji="0" lang="en-US" sz="2400" b="0"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533400" y="1295400"/>
            <a:ext cx="7924800" cy="35855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accent3"/>
                </a:solidFill>
                <a:effectLst/>
                <a:latin typeface="Times New Roman" pitchFamily="18" charset="0"/>
                <a:ea typeface="Calibri" pitchFamily="34" charset="0"/>
                <a:cs typeface="Times New Roman" pitchFamily="18" charset="0"/>
              </a:rPr>
              <a:t>CONCLUSION:</a:t>
            </a:r>
            <a:endParaRPr kumimoji="0" lang="en-US" sz="1100" b="0" i="0" u="none" strike="noStrike" cap="none" normalizeH="0" baseline="0" dirty="0" smtClean="0">
              <a:ln>
                <a:noFill/>
              </a:ln>
              <a:solidFill>
                <a:schemeClr val="accent3"/>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lang="en-US" dirty="0">
                <a:solidFill>
                  <a:srgbClr val="000000"/>
                </a:solidFill>
                <a:latin typeface="Times New Roman" pitchFamily="18" charset="0"/>
                <a:ea typeface="Calibri" pitchFamily="34" charset="0"/>
                <a:cs typeface="Times New Roman" pitchFamily="18" charset="0"/>
              </a:rPr>
              <a:t>	</a:t>
            </a:r>
            <a:r>
              <a:rPr lang="en-US" dirty="0" smtClean="0">
                <a:solidFill>
                  <a:srgbClr val="000000"/>
                </a:solidFill>
                <a:latin typeface="Times New Roman" pitchFamily="18" charset="0"/>
                <a:ea typeface="Calibri" pitchFamily="34" charset="0"/>
                <a:cs typeface="Times New Roman" pitchFamily="18" charset="0"/>
              </a:rPr>
              <a:t>	</a:t>
            </a:r>
            <a:r>
              <a:rPr kumimoji="0" lang="en-US"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Before taking up any project for its execution the owner or builder or engineer should have thorough knowledge about the volume of work that can be completed within the limits of his funds. It becomes necessary to prepare to estimate or probable cost for the intended work from the given drawings and specifications. If the probable cost is more than the funds available, attempts are made to lesson the cost by reducing work or by changing or altering specifications or modifying certain items.    </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19400" y="2590800"/>
            <a:ext cx="3902030" cy="923330"/>
          </a:xfrm>
          <a:prstGeom prst="rect">
            <a:avLst/>
          </a:prstGeom>
          <a:noFill/>
        </p:spPr>
        <p:txBody>
          <a:bodyPr wrap="none" rtlCol="0">
            <a:spAutoFit/>
          </a:bodyPr>
          <a:lstStyle/>
          <a:p>
            <a:r>
              <a:rPr lang="en-US" sz="5400" b="1" dirty="0" smtClean="0">
                <a:solidFill>
                  <a:schemeClr val="accent3"/>
                </a:solidFill>
                <a:latin typeface="Algerian" pitchFamily="82" charset="0"/>
                <a:cs typeface="Times New Roman" pitchFamily="18" charset="0"/>
              </a:rPr>
              <a:t>Thank You</a:t>
            </a:r>
            <a:endParaRPr lang="en-IN" sz="2400" b="1" dirty="0">
              <a:solidFill>
                <a:schemeClr val="accent3"/>
              </a:solidFill>
              <a:latin typeface="Algerian" pitchFamily="82"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533400" y="990600"/>
            <a:ext cx="8382000" cy="49244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accent3"/>
                </a:solidFill>
                <a:effectLst/>
                <a:latin typeface="Times New Roman" pitchFamily="18" charset="0"/>
                <a:ea typeface="Calibri" pitchFamily="34" charset="0"/>
                <a:cs typeface="Times New Roman" pitchFamily="18" charset="0"/>
              </a:rPr>
              <a:t>ABSTRACT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accent2"/>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This document appendix of project development procedure manual (PDPM). The project development quantity and cost estimates of each items (walls, excavation, column, plastering, painting, ceiling, flooring, etc...) includes the policy and procedures required for developing project quantity and estimates. This document provides minimum guidance necessary to develop reasonably accurate cost estimates but doesn’t take place of experience and prudent engineering judgment. This guidance included discussion of many different factors that affect project cost estimates. Estimator should consider all of these factors as necessary in developing project cost estimates.</a:t>
            </a: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304800" y="990600"/>
            <a:ext cx="8610600"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accent3"/>
                </a:solidFill>
                <a:effectLst/>
                <a:latin typeface="Times New Roman" pitchFamily="18" charset="0"/>
                <a:ea typeface="Calibri" pitchFamily="34" charset="0"/>
                <a:cs typeface="Times New Roman" pitchFamily="18" charset="0"/>
              </a:rPr>
              <a:t>INTRODUCTION:</a:t>
            </a:r>
            <a:endParaRPr kumimoji="0" lang="en-US" sz="2800" b="1" i="0" u="none" strike="noStrike" cap="none" normalizeH="0" baseline="0" dirty="0" smtClean="0">
              <a:ln>
                <a:noFill/>
              </a:ln>
              <a:solidFill>
                <a:schemeClr val="accent3"/>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sz="2000" dirty="0">
                <a:solidFill>
                  <a:srgbClr val="000000"/>
                </a:solidFill>
                <a:latin typeface="Times New Roman" pitchFamily="18" charset="0"/>
                <a:ea typeface="Calibri" pitchFamily="34" charset="0"/>
                <a:cs typeface="Times New Roman" pitchFamily="18" charset="0"/>
              </a:rPr>
              <a:t>	</a:t>
            </a:r>
            <a:r>
              <a:rPr lang="en-US" sz="2000" dirty="0" smtClean="0">
                <a:solidFill>
                  <a:srgbClr val="000000"/>
                </a:solidFill>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Before taking up any project for its execution the owner or builder or engineer should have thorough knowledge about the volume of work that can be completed within the limits of his funds. It becomes necessary to prepare to estimate or probable cost for the intended work from the given drawings and specifications. If the probable cost is more than the funds available, attempts are made to lesson the cost by reducing work or by changing or altering specifications or modifying certain items.    </a:t>
            </a:r>
            <a:endParaRPr kumimoji="0" lang="en-US"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1519C5"/>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There is no hard and fast rule for finding out the dimensions from the drawing (plans, elevation, sections, etc..) but for quick work certain principles, may be followed. Beginners find it difficult to take dimension (length, breadth and height) from the plan, elevation and section, but they can easily find out the dimensions by measurements from the existing building. Foundation is more difficult for the beginners as it is not exposed and not visible. An estimator should picture the object (building, structure, etc...) in his mine from the study of drawing and specifications. </a:t>
            </a: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762000" y="4800600"/>
          <a:ext cx="7772401" cy="1524000"/>
        </p:xfrm>
        <a:graphic>
          <a:graphicData uri="http://schemas.openxmlformats.org/drawingml/2006/table">
            <a:tbl>
              <a:tblPr/>
              <a:tblGrid>
                <a:gridCol w="752141"/>
                <a:gridCol w="2055287"/>
                <a:gridCol w="597487"/>
                <a:gridCol w="993840"/>
                <a:gridCol w="1140888"/>
                <a:gridCol w="1002291"/>
                <a:gridCol w="1230467"/>
              </a:tblGrid>
              <a:tr h="1016000">
                <a:tc>
                  <a:txBody>
                    <a:bodyPr/>
                    <a:lstStyle/>
                    <a:p>
                      <a:pPr algn="ctr">
                        <a:lnSpc>
                          <a:spcPct val="115000"/>
                        </a:lnSpc>
                        <a:spcAft>
                          <a:spcPts val="0"/>
                        </a:spcAft>
                      </a:pPr>
                      <a:r>
                        <a:rPr lang="en-IN" sz="1200" dirty="0">
                          <a:latin typeface="Times New Roman"/>
                          <a:ea typeface="Calibri"/>
                          <a:cs typeface="Times New Roman"/>
                        </a:rPr>
                        <a:t>S.NO</a:t>
                      </a:r>
                      <a:endParaRPr lang="en-IN"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200" dirty="0">
                          <a:latin typeface="Times New Roman"/>
                          <a:ea typeface="Calibri"/>
                          <a:cs typeface="Times New Roman"/>
                        </a:rPr>
                        <a:t>DESCRIPTION OF                             ITEM</a:t>
                      </a:r>
                      <a:endParaRPr lang="en-IN"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200" dirty="0">
                          <a:latin typeface="Times New Roman"/>
                          <a:ea typeface="Calibri"/>
                          <a:cs typeface="Times New Roman"/>
                        </a:rPr>
                        <a:t>NOS</a:t>
                      </a:r>
                      <a:endParaRPr lang="en-IN"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200" dirty="0">
                          <a:latin typeface="Times New Roman"/>
                          <a:ea typeface="Calibri"/>
                          <a:cs typeface="Times New Roman"/>
                        </a:rPr>
                        <a:t>LENGTH</a:t>
                      </a:r>
                      <a:endParaRPr lang="en-IN"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200" dirty="0">
                          <a:latin typeface="Times New Roman"/>
                          <a:ea typeface="Calibri"/>
                          <a:cs typeface="Times New Roman"/>
                        </a:rPr>
                        <a:t>BREADTH</a:t>
                      </a:r>
                      <a:endParaRPr lang="en-IN"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200" dirty="0">
                          <a:latin typeface="Times New Roman"/>
                          <a:ea typeface="Calibri"/>
                          <a:cs typeface="Times New Roman"/>
                        </a:rPr>
                        <a:t>DEPTH</a:t>
                      </a:r>
                      <a:endParaRPr lang="en-IN"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200" dirty="0">
                          <a:latin typeface="Times New Roman"/>
                          <a:ea typeface="Calibri"/>
                          <a:cs typeface="Times New Roman"/>
                        </a:rPr>
                        <a:t>QUANTITY</a:t>
                      </a:r>
                      <a:endParaRPr lang="en-IN"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8000">
                <a:tc>
                  <a:txBody>
                    <a:bodyPr/>
                    <a:lstStyle/>
                    <a:p>
                      <a:pPr>
                        <a:lnSpc>
                          <a:spcPct val="115000"/>
                        </a:lnSpc>
                        <a:spcAft>
                          <a:spcPts val="0"/>
                        </a:spcAft>
                      </a:pPr>
                      <a:endParaRPr lang="en-IN"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IN" sz="12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IN"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IN"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IN"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IN" sz="12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IN" sz="12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1745" name="Rectangle 1"/>
          <p:cNvSpPr>
            <a:spLocks noChangeArrowheads="1"/>
          </p:cNvSpPr>
          <p:nvPr/>
        </p:nvSpPr>
        <p:spPr bwMode="auto">
          <a:xfrm>
            <a:off x="381000" y="990600"/>
            <a:ext cx="8229600" cy="3806130"/>
          </a:xfrm>
          <a:prstGeom prst="rect">
            <a:avLst/>
          </a:prstGeom>
          <a:noFill/>
          <a:ln w="9525">
            <a:noFill/>
            <a:miter lim="800000"/>
            <a:headEnd/>
            <a:tailEnd/>
          </a:ln>
          <a:effectLst/>
        </p:spPr>
        <p:txBody>
          <a:bodyPr vert="horz" wrap="square" lIns="365010" tIns="12696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en-US" sz="28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DETAILED ESTIMATION</a:t>
            </a:r>
            <a:endParaRPr kumimoji="0" lang="en-US" sz="12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Preparation of detailed estimate consists of working out the quantities of different items of work then working out the cost that is the estimate is prepared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Details of measurements and calculation of quantities:-</a:t>
            </a:r>
            <a:endParaRPr kumimoji="0" lang="en-US"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whole work is divided into different items of work as Earth work, concrete , brick work etc. and the items are classified and grouped under different sub-heads, and details of each item of work are taken out and quantities under each item are computed in prescribe form </a:t>
            </a:r>
          </a:p>
          <a:p>
            <a:pPr marL="0" marR="0" lvl="0" indent="0" algn="l" defTabSz="914400" rtl="0" eaLnBrk="0" fontAlgn="base" latinLnBrk="0" hangingPunct="0">
              <a:lnSpc>
                <a:spcPct val="100000"/>
              </a:lnSpc>
              <a:spcBef>
                <a:spcPct val="0"/>
              </a:spcBef>
              <a:spcAft>
                <a:spcPct val="0"/>
              </a:spcAft>
              <a:buClrTx/>
              <a:buSzTx/>
              <a:buFontTx/>
              <a:buNone/>
              <a:tabLst/>
            </a:pPr>
            <a:endParaRPr lang="en-US" sz="2000" dirty="0">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DETAILSOF</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MEASUREMENT FORM:-</a:t>
            </a:r>
            <a:endParaRPr kumimoji="0" lang="en-US"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457200" y="990600"/>
            <a:ext cx="6324600" cy="5206513"/>
          </a:xfrm>
          <a:prstGeom prst="rect">
            <a:avLst/>
          </a:prstGeom>
          <a:noFill/>
          <a:ln w="9525">
            <a:noFill/>
            <a:miter lim="800000"/>
            <a:headEnd/>
            <a:tailEnd/>
          </a:ln>
          <a:effectLst/>
        </p:spPr>
        <p:txBody>
          <a:bodyPr vert="horz" wrap="square" lIns="457056" tIns="126960" rIns="91440" bIns="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buFontTx/>
              <a:buAutoNum type="arabicPeriod"/>
              <a:tabLst/>
            </a:pP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CENTRE LINE METHOD</a:t>
            </a:r>
          </a:p>
          <a:p>
            <a:pPr marL="914400" marR="0" lvl="2"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EARTH WORK</a:t>
            </a:r>
          </a:p>
          <a:p>
            <a:pPr marL="914400" marR="0" lvl="2"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CONCRETE IN FOUNDATION</a:t>
            </a:r>
          </a:p>
          <a:p>
            <a:pPr marL="914400" marR="0" lvl="2"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SOLING</a:t>
            </a:r>
          </a:p>
          <a:p>
            <a:pPr marL="914400" marR="0" lvl="2"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DAMP PROOF COURSE</a:t>
            </a:r>
          </a:p>
          <a:p>
            <a:pPr marL="914400" marR="0" lvl="2"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MASONRY</a:t>
            </a:r>
          </a:p>
          <a:p>
            <a:pPr marL="914400" marR="0" lvl="2"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R.C.C</a:t>
            </a:r>
          </a:p>
          <a:p>
            <a:pPr marL="914400" marR="0" lvl="2"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FLOORING AND ROOFING</a:t>
            </a:r>
          </a:p>
          <a:p>
            <a:pPr marL="914400" marR="0" lvl="2"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PLASTERING AND POINTING</a:t>
            </a:r>
          </a:p>
          <a:p>
            <a:pPr marL="914400" marR="0" lvl="2"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PILLARS</a:t>
            </a:r>
          </a:p>
          <a:p>
            <a:pPr marL="914400" marR="0" lvl="2"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DOORS AND WINDOWS</a:t>
            </a:r>
          </a:p>
          <a:p>
            <a:pPr marL="914400" marR="0" lvl="2"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WOOD AND IRON WORK</a:t>
            </a:r>
          </a:p>
          <a:p>
            <a:pPr marL="914400" marR="0" lvl="2"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PAINTING</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pic.PNG"/>
          <p:cNvPicPr>
            <a:picLocks noChangeAspect="1"/>
          </p:cNvPicPr>
          <p:nvPr/>
        </p:nvPicPr>
        <p:blipFill>
          <a:blip r:embed="rId2" cstate="print"/>
          <a:stretch>
            <a:fillRect/>
          </a:stretch>
        </p:blipFill>
        <p:spPr>
          <a:xfrm>
            <a:off x="175476" y="838200"/>
            <a:ext cx="8968524" cy="58674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c2.PNG"/>
          <p:cNvPicPr>
            <a:picLocks noChangeAspect="1"/>
          </p:cNvPicPr>
          <p:nvPr/>
        </p:nvPicPr>
        <p:blipFill>
          <a:blip r:embed="rId2" cstate="print"/>
          <a:stretch>
            <a:fillRect/>
          </a:stretch>
        </p:blipFill>
        <p:spPr>
          <a:xfrm>
            <a:off x="0" y="762000"/>
            <a:ext cx="9144000" cy="58674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228600" y="1066800"/>
            <a:ext cx="8915400" cy="60324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lang="en-US" sz="1600" b="1" dirty="0">
                <a:solidFill>
                  <a:schemeClr val="accent3"/>
                </a:solidFill>
                <a:latin typeface="Times New Roman" pitchFamily="18" charset="0"/>
                <a:ea typeface="Calibri" pitchFamily="34" charset="0"/>
                <a:cs typeface="Times New Roman" pitchFamily="18" charset="0"/>
              </a:rPr>
              <a:t> </a:t>
            </a:r>
            <a:r>
              <a:rPr lang="en-US" sz="1600" b="1" dirty="0" smtClean="0">
                <a:solidFill>
                  <a:schemeClr val="accent3"/>
                </a:solidFill>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chemeClr val="accent3"/>
                </a:solidFill>
                <a:effectLst/>
                <a:latin typeface="Times New Roman" pitchFamily="18" charset="0"/>
                <a:ea typeface="Calibri" pitchFamily="34" charset="0"/>
                <a:cs typeface="Times New Roman" pitchFamily="18" charset="0"/>
              </a:rPr>
              <a:t>ESTIMATION OF QUANTITY OF STEEL OF R.C.C     				</a:t>
            </a:r>
            <a:r>
              <a:rPr kumimoji="0" lang="en-US" sz="2400" b="1" i="0" u="none" strike="noStrike" cap="none" normalizeH="0" dirty="0" smtClean="0">
                <a:ln>
                  <a:noFill/>
                </a:ln>
                <a:solidFill>
                  <a:schemeClr val="accent3"/>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chemeClr val="accent3"/>
                </a:solidFill>
                <a:effectLst/>
                <a:latin typeface="Times New Roman" pitchFamily="18" charset="0"/>
                <a:ea typeface="Calibri" pitchFamily="34" charset="0"/>
                <a:cs typeface="Times New Roman" pitchFamily="18" charset="0"/>
              </a:rPr>
              <a:t>ELEMENTS</a:t>
            </a:r>
            <a:endPar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INTRODUCTION:</a:t>
            </a:r>
            <a:endParaRPr kumimoji="0" lang="en-US" sz="11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In olden day</a:t>
            </a:r>
            <a:r>
              <a:rPr kumimoji="0" lang="en-US"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availability and usage of steel as reinforcement is less. After introduction of steel size of the members are reduced, self weight is reduced tremendously, strength, durability and life of the structure increased. Almost   all engineering structures R.C.C is used sparingly. Estimation of steel is to be included as a separate item in abstract estimate. Bar bending schedule are very much useful in bending of bars for the required size and shape.</a:t>
            </a:r>
          </a:p>
          <a:p>
            <a:pPr marL="0" marR="0" lvl="0" indent="0" algn="l" defTabSz="914400" rtl="0" eaLnBrk="0" fontAlgn="base" latinLnBrk="0" hangingPunct="0">
              <a:lnSpc>
                <a:spcPct val="150000"/>
              </a:lnSpc>
              <a:spcBef>
                <a:spcPct val="0"/>
              </a:spcBef>
              <a:spcAft>
                <a:spcPct val="0"/>
              </a:spcAft>
              <a:buClrTx/>
              <a:buSzTx/>
              <a:buFontTx/>
              <a:buNone/>
              <a:tabLst/>
            </a:pPr>
            <a:r>
              <a:rPr lang="en-IN" sz="2000" b="1" dirty="0" smtClean="0"/>
              <a:t>METHOD </a:t>
            </a:r>
            <a:r>
              <a:rPr lang="en-IN" sz="2000" b="1" dirty="0"/>
              <a:t>OF ESTIMATE OF </a:t>
            </a:r>
            <a:r>
              <a:rPr lang="en-IN" sz="2000" b="1" dirty="0" smtClean="0"/>
              <a:t>STEEL</a:t>
            </a:r>
            <a:r>
              <a:rPr lang="en-IN" sz="2400" b="1" dirty="0" smtClean="0"/>
              <a:t>:</a:t>
            </a:r>
            <a:r>
              <a:rPr lang="en-IN" dirty="0"/>
              <a:t> </a:t>
            </a:r>
            <a:endParaRPr lang="en-IN" sz="1400" dirty="0"/>
          </a:p>
          <a:p>
            <a:pPr lvl="0">
              <a:buFont typeface="Wingdings" pitchFamily="2" charset="2"/>
              <a:buChar char="Ø"/>
            </a:pPr>
            <a:r>
              <a:rPr lang="en-IN" dirty="0"/>
              <a:t>Estimation of steel from the structural </a:t>
            </a:r>
            <a:r>
              <a:rPr lang="en-IN" dirty="0" smtClean="0"/>
              <a:t>drawings</a:t>
            </a:r>
          </a:p>
          <a:p>
            <a:pPr lvl="0"/>
            <a:endParaRPr lang="en-IN" sz="1400" dirty="0"/>
          </a:p>
          <a:p>
            <a:pPr lvl="0">
              <a:buFont typeface="Wingdings" pitchFamily="2" charset="2"/>
              <a:buChar char="Ø"/>
            </a:pPr>
            <a:r>
              <a:rPr lang="en-IN" dirty="0"/>
              <a:t>Estimation of steel on the percentage basis of concrete</a:t>
            </a:r>
            <a:endParaRPr lang="en-IN" sz="1400" dirty="0"/>
          </a:p>
          <a:p>
            <a:pPr marL="0" marR="0" lvl="0" indent="0" algn="l" defTabSz="914400" rtl="0" eaLnBrk="0" fontAlgn="base" latinLnBrk="0" hangingPunct="0">
              <a:lnSpc>
                <a:spcPct val="15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762000" y="4800600"/>
          <a:ext cx="7696200" cy="1143000"/>
        </p:xfrm>
        <a:graphic>
          <a:graphicData uri="http://schemas.openxmlformats.org/drawingml/2006/table">
            <a:tbl>
              <a:tblPr/>
              <a:tblGrid>
                <a:gridCol w="1254109"/>
                <a:gridCol w="2613144"/>
                <a:gridCol w="1062579"/>
                <a:gridCol w="708663"/>
                <a:gridCol w="791938"/>
                <a:gridCol w="1265767"/>
              </a:tblGrid>
              <a:tr h="696736">
                <a:tc>
                  <a:txBody>
                    <a:bodyPr/>
                    <a:lstStyle/>
                    <a:p>
                      <a:pPr algn="ctr">
                        <a:lnSpc>
                          <a:spcPct val="115000"/>
                        </a:lnSpc>
                        <a:spcAft>
                          <a:spcPts val="0"/>
                        </a:spcAft>
                      </a:pPr>
                      <a:r>
                        <a:rPr lang="en-IN" sz="1600" dirty="0">
                          <a:latin typeface="Times New Roman"/>
                          <a:ea typeface="Calibri"/>
                          <a:cs typeface="Times New Roman"/>
                        </a:rPr>
                        <a:t>ITEM NO</a:t>
                      </a:r>
                      <a:endParaRPr lang="en-IN"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600" dirty="0">
                          <a:latin typeface="Calibri"/>
                          <a:ea typeface="Calibri"/>
                          <a:cs typeface="Times New Roman"/>
                        </a:rPr>
                        <a:t>DESCRIPTION OR PARTICULARS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600">
                          <a:latin typeface="Calibri"/>
                          <a:ea typeface="Calibri"/>
                          <a:cs typeface="Times New Roman"/>
                        </a:rPr>
                        <a:t>QUANTITY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600">
                          <a:latin typeface="Calibri"/>
                          <a:ea typeface="Calibri"/>
                          <a:cs typeface="Times New Roman"/>
                        </a:rPr>
                        <a:t>UNIT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600">
                          <a:latin typeface="Calibri"/>
                          <a:ea typeface="Calibri"/>
                          <a:cs typeface="Times New Roman"/>
                        </a:rPr>
                        <a:t>RATE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600">
                          <a:latin typeface="Calibri"/>
                          <a:ea typeface="Calibri"/>
                          <a:cs typeface="Times New Roman"/>
                        </a:rPr>
                        <a:t>AMOUNT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6264">
                <a:tc>
                  <a:txBody>
                    <a:bodyPr/>
                    <a:lstStyle/>
                    <a:p>
                      <a:pPr algn="ctr">
                        <a:lnSpc>
                          <a:spcPct val="115000"/>
                        </a:lnSpc>
                        <a:spcAft>
                          <a:spcPts val="0"/>
                        </a:spcAft>
                      </a:pPr>
                      <a:endParaRPr lang="en-IN"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IN"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IN"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IN"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IN"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IN"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4817" name="Rectangle 1"/>
          <p:cNvSpPr>
            <a:spLocks noChangeArrowheads="1"/>
          </p:cNvSpPr>
          <p:nvPr/>
        </p:nvSpPr>
        <p:spPr bwMode="auto">
          <a:xfrm>
            <a:off x="762000" y="381000"/>
            <a:ext cx="8077200" cy="4247220"/>
          </a:xfrm>
          <a:prstGeom prst="rect">
            <a:avLst/>
          </a:prstGeom>
          <a:noFill/>
          <a:ln w="9525">
            <a:noFill/>
            <a:miter lim="800000"/>
            <a:headEnd/>
            <a:tailEnd/>
          </a:ln>
          <a:effectLst/>
        </p:spPr>
        <p:txBody>
          <a:bodyPr vert="horz" wrap="square" lIns="274551" tIns="304704"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n-US" sz="2400" i="0" u="none" strike="noStrike" cap="none" normalizeH="0" baseline="0" dirty="0" smtClean="0">
                <a:ln>
                  <a:noFill/>
                </a:ln>
                <a:solidFill>
                  <a:schemeClr val="accent3"/>
                </a:solidFill>
                <a:effectLst/>
                <a:latin typeface="Times New Roman" pitchFamily="18" charset="0"/>
                <a:ea typeface="Times New Roman" pitchFamily="18" charset="0"/>
                <a:cs typeface="Times New Roman" pitchFamily="18" charset="0"/>
              </a:rPr>
              <a:t>ANALYSIS OF RATES AND ABSTRACT ESTIMATION</a:t>
            </a:r>
            <a:endParaRPr kumimoji="0" lang="en-US" sz="2000" i="0" u="none" strike="noStrike" cap="none" normalizeH="0" baseline="0" dirty="0" smtClean="0">
              <a:ln>
                <a:noFill/>
              </a:ln>
              <a:solidFill>
                <a:schemeClr val="accent3"/>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b="1" dirty="0">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INTRODUCTION</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determination of cost per unit of particular item of work, from the cost of material cost of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labour</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charges, cost of machinery hire charges, VAT, Pretty super vision charges, contingencies, contractors profit etc. for its completion is known as the analysis of rates. The rates of materials and </a:t>
            </a:r>
            <a:r>
              <a:rPr kumimoji="0" lang="en-US"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Labour</a:t>
            </a: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charges vary from place to place.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16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ABSTRACT ESTIMATION</a:t>
            </a:r>
            <a:r>
              <a:rPr kumimoji="0" lang="en-US"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cost under item of work is calculated from the quantities already computed at workable rate, and total cost is worked out in a prescribed form, abstract estimation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50</TotalTime>
  <Words>269</Words>
  <Application>Microsoft Office PowerPoint</Application>
  <PresentationFormat>On-screen Show (4:3)</PresentationFormat>
  <Paragraphs>70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Hi</dc:creator>
  <cp:lastModifiedBy>civil</cp:lastModifiedBy>
  <cp:revision>7</cp:revision>
  <dcterms:created xsi:type="dcterms:W3CDTF">2017-04-14T16:08:56Z</dcterms:created>
  <dcterms:modified xsi:type="dcterms:W3CDTF">2017-05-01T09:50:48Z</dcterms:modified>
</cp:coreProperties>
</file>