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sldIdLst>
    <p:sldId id="273" r:id="rId2"/>
    <p:sldId id="274" r:id="rId3"/>
    <p:sldId id="275" r:id="rId4"/>
    <p:sldId id="278" r:id="rId5"/>
    <p:sldId id="280" r:id="rId6"/>
    <p:sldId id="281" r:id="rId7"/>
    <p:sldId id="282" r:id="rId8"/>
    <p:sldId id="290" r:id="rId9"/>
    <p:sldId id="291" r:id="rId10"/>
    <p:sldId id="299" r:id="rId11"/>
    <p:sldId id="301" r:id="rId12"/>
    <p:sldId id="293" r:id="rId13"/>
    <p:sldId id="300" r:id="rId14"/>
    <p:sldId id="302" r:id="rId15"/>
    <p:sldId id="296" r:id="rId16"/>
    <p:sldId id="303" r:id="rId17"/>
    <p:sldId id="304" r:id="rId18"/>
    <p:sldId id="305" r:id="rId19"/>
    <p:sldId id="297" r:id="rId20"/>
    <p:sldId id="294" r:id="rId21"/>
    <p:sldId id="287" r:id="rId22"/>
    <p:sldId id="288" r:id="rId23"/>
    <p:sldId id="28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5" d="100"/>
          <a:sy n="55" d="100"/>
        </p:scale>
        <p:origin x="-936" y="-3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56"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57"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58"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59"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60"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61"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01-May-17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01-May-17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01-May-17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01-May-17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01-May-17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01-May-17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01-May-17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01-May-17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01-May-17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01-May-17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01-May-17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01-May-17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7" name="Title 4"/>
          <p:cNvSpPr txBox="1">
            <a:spLocks noGrp="1"/>
          </p:cNvSpPr>
          <p:nvPr>
            <p:ph type="ctrTitle"/>
          </p:nvPr>
        </p:nvSpPr>
        <p:spPr>
          <a:xfrm>
            <a:off x="762000" y="1905000"/>
            <a:ext cx="8382000" cy="830997"/>
          </a:xfrm>
          <a:prstGeom prst="rect">
            <a:avLst/>
          </a:prstGeom>
          <a:solidFill>
            <a:schemeClr val="bg1"/>
          </a:solidFill>
        </p:spPr>
        <p:txBody>
          <a:bodyPr wrap="square" rtlCol="0">
            <a:spAutoFit/>
          </a:bodyPr>
          <a:lstStyle/>
          <a:p>
            <a:pPr algn="ctr"/>
            <a:r>
              <a:rPr lang="en-US" sz="2400" dirty="0" smtClean="0">
                <a:solidFill>
                  <a:srgbClr val="00B050"/>
                </a:solidFill>
                <a:latin typeface="Times New Roman" pitchFamily="18" charset="0"/>
                <a:cs typeface="Times New Roman" pitchFamily="18" charset="0"/>
              </a:rPr>
              <a:t>DESIGN AND  DEVELOPMENT OF AIR CONDITIONING SYSTEM  WITH SOLAR THERMAL ENERGY</a:t>
            </a:r>
            <a:endParaRPr lang="en-US" sz="2400" dirty="0">
              <a:solidFill>
                <a:srgbClr val="00B050"/>
              </a:solidFill>
              <a:latin typeface="Times New Roman" pitchFamily="18" charset="0"/>
              <a:cs typeface="Times New Roman" pitchFamily="18" charset="0"/>
            </a:endParaRPr>
          </a:p>
        </p:txBody>
      </p:sp>
      <p:sp>
        <p:nvSpPr>
          <p:cNvPr id="1048586" name="Subtitle 2"/>
          <p:cNvSpPr>
            <a:spLocks noGrp="1"/>
          </p:cNvSpPr>
          <p:nvPr>
            <p:ph type="subTitle" idx="1"/>
          </p:nvPr>
        </p:nvSpPr>
        <p:spPr>
          <a:xfrm>
            <a:off x="1219200" y="2743200"/>
            <a:ext cx="6400800" cy="3886200"/>
          </a:xfrm>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a:normAutofit fontScale="94750"/>
          </a:bodyPr>
          <a:lstStyle/>
          <a:p>
            <a:pPr algn="ctr"/>
            <a:r>
              <a:rPr lang="en-IN" sz="1900" dirty="0" smtClean="0">
                <a:solidFill>
                  <a:schemeClr val="tx2">
                    <a:lumMod val="75000"/>
                  </a:schemeClr>
                </a:solidFill>
                <a:latin typeface="Times New Roman" pitchFamily="18" charset="0"/>
                <a:cs typeface="Times New Roman" pitchFamily="18" charset="0"/>
              </a:rPr>
              <a:t>SUBMITTED BY</a:t>
            </a:r>
          </a:p>
          <a:p>
            <a:pPr algn="ctr"/>
            <a:r>
              <a:rPr lang="en-IN" sz="2200" dirty="0" smtClean="0">
                <a:solidFill>
                  <a:srgbClr val="FF0000"/>
                </a:solidFill>
                <a:latin typeface="Times New Roman" pitchFamily="18" charset="0"/>
                <a:cs typeface="Times New Roman" pitchFamily="18" charset="0"/>
              </a:rPr>
              <a:t>K. CHANDRASEKHAR</a:t>
            </a:r>
          </a:p>
          <a:p>
            <a:pPr algn="ctr"/>
            <a:r>
              <a:rPr lang="en-IN" sz="2200" smtClean="0">
                <a:solidFill>
                  <a:srgbClr val="FF0000"/>
                </a:solidFill>
                <a:latin typeface="Times New Roman" pitchFamily="18" charset="0"/>
                <a:cs typeface="Times New Roman" pitchFamily="18" charset="0"/>
              </a:rPr>
              <a:t>SAI </a:t>
            </a:r>
            <a:r>
              <a:rPr lang="en-IN" sz="2200" dirty="0" smtClean="0">
                <a:solidFill>
                  <a:srgbClr val="FF0000"/>
                </a:solidFill>
                <a:latin typeface="Times New Roman" pitchFamily="18" charset="0"/>
                <a:cs typeface="Times New Roman" pitchFamily="18" charset="0"/>
              </a:rPr>
              <a:t>BHARATH SRAVAN KUMAR</a:t>
            </a:r>
          </a:p>
          <a:p>
            <a:pPr algn="ctr"/>
            <a:r>
              <a:rPr lang="en-IN" sz="2200" dirty="0" smtClean="0">
                <a:solidFill>
                  <a:srgbClr val="FF0000"/>
                </a:solidFill>
                <a:latin typeface="Times New Roman" pitchFamily="18" charset="0"/>
                <a:cs typeface="Times New Roman" pitchFamily="18" charset="0"/>
              </a:rPr>
              <a:t>Y.MOHAN KRISHNA</a:t>
            </a:r>
          </a:p>
          <a:p>
            <a:pPr algn="ctr"/>
            <a:r>
              <a:rPr lang="en-IN" sz="2200" dirty="0" smtClean="0">
                <a:solidFill>
                  <a:srgbClr val="FF0000"/>
                </a:solidFill>
                <a:latin typeface="Times New Roman" pitchFamily="18" charset="0"/>
                <a:cs typeface="Times New Roman" pitchFamily="18" charset="0"/>
              </a:rPr>
              <a:t>S.PRASHANTH</a:t>
            </a:r>
          </a:p>
          <a:p>
            <a:endParaRPr lang="en-IN" sz="2000" dirty="0">
              <a:latin typeface="Times New Roman" pitchFamily="18" charset="0"/>
              <a:cs typeface="Times New Roman" pitchFamily="18" charset="0"/>
            </a:endParaRPr>
          </a:p>
        </p:txBody>
      </p:sp>
      <p:pic>
        <p:nvPicPr>
          <p:cNvPr id="2097152" name="Picture 3" descr="download (1).png"/>
          <p:cNvPicPr>
            <a:picLocks noChangeAspect="1"/>
          </p:cNvPicPr>
          <p:nvPr/>
        </p:nvPicPr>
        <p:blipFill>
          <a:blip r:embed="rId2" cstate="print"/>
          <a:stretch>
            <a:fillRect/>
          </a:stretch>
        </p:blipFill>
        <p:spPr>
          <a:xfrm>
            <a:off x="1371600" y="533400"/>
            <a:ext cx="6324600" cy="1295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amakrishna\Desktop\New folder\IMG_20170421_165321.jpg"/>
          <p:cNvPicPr>
            <a:picLocks noChangeAspect="1" noChangeArrowheads="1"/>
          </p:cNvPicPr>
          <p:nvPr/>
        </p:nvPicPr>
        <p:blipFill>
          <a:blip r:embed="rId2" cstate="print"/>
          <a:srcRect/>
          <a:stretch>
            <a:fillRect/>
          </a:stretch>
        </p:blipFill>
        <p:spPr bwMode="auto">
          <a:xfrm>
            <a:off x="1498600" y="1162050"/>
            <a:ext cx="5969000" cy="4476750"/>
          </a:xfrm>
          <a:prstGeom prst="rect">
            <a:avLst/>
          </a:prstGeom>
          <a:noFill/>
        </p:spPr>
      </p:pic>
      <p:sp>
        <p:nvSpPr>
          <p:cNvPr id="6" name="Title 5"/>
          <p:cNvSpPr>
            <a:spLocks noGrp="1"/>
          </p:cNvSpPr>
          <p:nvPr>
            <p:ph type="ctrTitle"/>
          </p:nvPr>
        </p:nvSpPr>
        <p:spPr>
          <a:xfrm>
            <a:off x="228600" y="-914881"/>
            <a:ext cx="7772400" cy="1829761"/>
          </a:xfrm>
        </p:spPr>
        <p:txBody>
          <a:bodyPr/>
          <a:lstStyle/>
          <a:p>
            <a:r>
              <a:rPr lang="en-US" dirty="0" smtClean="0">
                <a:solidFill>
                  <a:srgbClr val="FF0000"/>
                </a:solidFill>
                <a:latin typeface="Times New Roman" pitchFamily="18" charset="0"/>
                <a:cs typeface="Times New Roman" pitchFamily="18" charset="0"/>
              </a:rPr>
              <a:t>Components of solar A.C</a:t>
            </a:r>
            <a:endParaRPr lang="en-US" dirty="0"/>
          </a:p>
        </p:txBody>
      </p:sp>
      <p:sp>
        <p:nvSpPr>
          <p:cNvPr id="7" name="Subtitle 6"/>
          <p:cNvSpPr>
            <a:spLocks noGrp="1"/>
          </p:cNvSpPr>
          <p:nvPr>
            <p:ph type="subTitle" idx="1"/>
          </p:nvPr>
        </p:nvSpPr>
        <p:spPr>
          <a:xfrm>
            <a:off x="0" y="5658296"/>
            <a:ext cx="7772400" cy="1199704"/>
          </a:xfrm>
        </p:spPr>
        <p:txBody>
          <a:bodyPr/>
          <a:lstStyle/>
          <a:p>
            <a:r>
              <a:rPr lang="en-US" dirty="0" smtClean="0">
                <a:solidFill>
                  <a:schemeClr val="tx1"/>
                </a:solidFill>
                <a:latin typeface="Times New Roman" pitchFamily="18" charset="0"/>
                <a:cs typeface="Times New Roman" pitchFamily="18" charset="0"/>
              </a:rPr>
              <a:t>Solar vacuum tubes with hot water storage tank</a:t>
            </a:r>
            <a:endParaRPr lang="en-US" dirty="0">
              <a:solidFill>
                <a:schemeClr val="tx1"/>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5658296"/>
            <a:ext cx="7772400" cy="1199704"/>
          </a:xfrm>
        </p:spPr>
        <p:txBody>
          <a:bodyPr>
            <a:normAutofit/>
          </a:bodyPr>
          <a:lstStyle/>
          <a:p>
            <a:r>
              <a:rPr lang="en-US" sz="2800" dirty="0" smtClean="0">
                <a:solidFill>
                  <a:schemeClr val="tx1"/>
                </a:solidFill>
                <a:latin typeface="Times New Roman" pitchFamily="18" charset="0"/>
                <a:cs typeface="Times New Roman" pitchFamily="18" charset="0"/>
              </a:rPr>
              <a:t>Fittings of copper tubes to the system</a:t>
            </a:r>
            <a:endParaRPr lang="en-US" sz="2800" dirty="0">
              <a:solidFill>
                <a:schemeClr val="tx1"/>
              </a:solidFill>
              <a:latin typeface="Times New Roman" pitchFamily="18" charset="0"/>
              <a:cs typeface="Times New Roman" pitchFamily="18" charset="0"/>
            </a:endParaRPr>
          </a:p>
        </p:txBody>
      </p:sp>
      <p:pic>
        <p:nvPicPr>
          <p:cNvPr id="2050" name="Picture 2" descr="C:\Users\Ramakrishna\Desktop\New folder\IMG_20170421_165400.jpg"/>
          <p:cNvPicPr>
            <a:picLocks noChangeAspect="1" noChangeArrowheads="1"/>
          </p:cNvPicPr>
          <p:nvPr/>
        </p:nvPicPr>
        <p:blipFill>
          <a:blip r:embed="rId2" cstate="print"/>
          <a:srcRect/>
          <a:stretch>
            <a:fillRect/>
          </a:stretch>
        </p:blipFill>
        <p:spPr bwMode="auto">
          <a:xfrm>
            <a:off x="1219200" y="228600"/>
            <a:ext cx="6629400" cy="4953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IMG_20170415_105851.jpg"/>
          <p:cNvPicPr>
            <a:picLocks noGrp="1" noChangeAspect="1"/>
          </p:cNvPicPr>
          <p:nvPr>
            <p:ph type="pic" idx="1"/>
          </p:nvPr>
        </p:nvPicPr>
        <p:blipFill>
          <a:blip r:embed="rId2" cstate="print"/>
          <a:srcRect t="20072" b="20072"/>
          <a:stretch>
            <a:fillRect/>
          </a:stretch>
        </p:blipFill>
        <p:spPr/>
      </p:pic>
      <p:sp>
        <p:nvSpPr>
          <p:cNvPr id="2" name="Title 1"/>
          <p:cNvSpPr>
            <a:spLocks noGrp="1"/>
          </p:cNvSpPr>
          <p:nvPr>
            <p:ph type="title"/>
          </p:nvPr>
        </p:nvSpPr>
        <p:spPr/>
        <p:txBody>
          <a:bodyPr>
            <a:normAutofit/>
          </a:bodyPr>
          <a:lstStyle/>
          <a:p>
            <a:r>
              <a:rPr lang="en-US" sz="1800" b="0" dirty="0" smtClean="0">
                <a:latin typeface="Times New Roman" pitchFamily="18" charset="0"/>
                <a:cs typeface="Times New Roman" pitchFamily="18" charset="0"/>
              </a:rPr>
              <a:t>OPEN AND CLOSE VALVES</a:t>
            </a:r>
            <a:endParaRPr lang="en-US" sz="1800" b="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658296"/>
            <a:ext cx="7772400" cy="1199704"/>
          </a:xfrm>
        </p:spPr>
        <p:txBody>
          <a:bodyPr>
            <a:normAutofit/>
          </a:bodyPr>
          <a:lstStyle/>
          <a:p>
            <a:r>
              <a:rPr lang="en-US" sz="2800" b="1" dirty="0" smtClean="0">
                <a:latin typeface="Times New Roman" pitchFamily="18" charset="0"/>
                <a:cs typeface="Times New Roman" pitchFamily="18" charset="0"/>
              </a:rPr>
              <a:t>Temperature sensing probe and display devices</a:t>
            </a:r>
            <a:endParaRPr lang="en-US" sz="2800" b="1" dirty="0">
              <a:latin typeface="Times New Roman" pitchFamily="18" charset="0"/>
              <a:cs typeface="Times New Roman" pitchFamily="18" charset="0"/>
            </a:endParaRPr>
          </a:p>
        </p:txBody>
      </p:sp>
      <p:pic>
        <p:nvPicPr>
          <p:cNvPr id="3074" name="Picture 2" descr="C:\Users\Ramakrishna\Desktop\New folder\IMG_20170421_164823.jpg"/>
          <p:cNvPicPr>
            <a:picLocks noChangeAspect="1" noChangeArrowheads="1"/>
          </p:cNvPicPr>
          <p:nvPr/>
        </p:nvPicPr>
        <p:blipFill>
          <a:blip r:embed="rId2" cstate="print"/>
          <a:srcRect/>
          <a:stretch>
            <a:fillRect/>
          </a:stretch>
        </p:blipFill>
        <p:spPr bwMode="auto">
          <a:xfrm>
            <a:off x="228600" y="381000"/>
            <a:ext cx="4495800" cy="4495800"/>
          </a:xfrm>
          <a:prstGeom prst="rect">
            <a:avLst/>
          </a:prstGeom>
          <a:noFill/>
        </p:spPr>
      </p:pic>
      <p:pic>
        <p:nvPicPr>
          <p:cNvPr id="3075" name="Picture 3" descr="C:\Users\Ramakrishna\Desktop\New folder\IMG_20170421_163851.jpg"/>
          <p:cNvPicPr>
            <a:picLocks noChangeAspect="1" noChangeArrowheads="1"/>
          </p:cNvPicPr>
          <p:nvPr/>
        </p:nvPicPr>
        <p:blipFill>
          <a:blip r:embed="rId3" cstate="print"/>
          <a:srcRect/>
          <a:stretch>
            <a:fillRect/>
          </a:stretch>
        </p:blipFill>
        <p:spPr bwMode="auto">
          <a:xfrm>
            <a:off x="5334000" y="533400"/>
            <a:ext cx="3505200" cy="39624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81000" y="5658296"/>
            <a:ext cx="7772400" cy="1199704"/>
          </a:xfrm>
        </p:spPr>
        <p:txBody>
          <a:bodyPr/>
          <a:lstStyle/>
          <a:p>
            <a:r>
              <a:rPr lang="en-US" b="1" dirty="0" smtClean="0">
                <a:latin typeface="Times New Roman" pitchFamily="18" charset="0"/>
                <a:cs typeface="Times New Roman" pitchFamily="18" charset="0"/>
              </a:rPr>
              <a:t>Pressure gauges and Energy meter</a:t>
            </a:r>
            <a:endParaRPr lang="en-US" b="1" dirty="0">
              <a:latin typeface="Times New Roman" pitchFamily="18" charset="0"/>
              <a:cs typeface="Times New Roman" pitchFamily="18" charset="0"/>
            </a:endParaRPr>
          </a:p>
        </p:txBody>
      </p:sp>
      <p:pic>
        <p:nvPicPr>
          <p:cNvPr id="4098" name="Picture 2" descr="C:\Users\Ramakrishna\Desktop\New folder\IMG_20170421_164906.jpg"/>
          <p:cNvPicPr>
            <a:picLocks noChangeAspect="1" noChangeArrowheads="1"/>
          </p:cNvPicPr>
          <p:nvPr/>
        </p:nvPicPr>
        <p:blipFill>
          <a:blip r:embed="rId2" cstate="print"/>
          <a:srcRect/>
          <a:stretch>
            <a:fillRect/>
          </a:stretch>
        </p:blipFill>
        <p:spPr bwMode="auto">
          <a:xfrm>
            <a:off x="381000" y="533400"/>
            <a:ext cx="3978568" cy="4114800"/>
          </a:xfrm>
          <a:prstGeom prst="rect">
            <a:avLst/>
          </a:prstGeom>
          <a:noFill/>
        </p:spPr>
      </p:pic>
      <p:pic>
        <p:nvPicPr>
          <p:cNvPr id="4099" name="Picture 3" descr="C:\Users\Ramakrishna\Desktop\New folder\IMG_20170421_164849.jpg"/>
          <p:cNvPicPr>
            <a:picLocks noChangeAspect="1" noChangeArrowheads="1"/>
          </p:cNvPicPr>
          <p:nvPr/>
        </p:nvPicPr>
        <p:blipFill>
          <a:blip r:embed="rId3" cstate="print"/>
          <a:srcRect/>
          <a:stretch>
            <a:fillRect/>
          </a:stretch>
        </p:blipFill>
        <p:spPr bwMode="auto">
          <a:xfrm>
            <a:off x="4876800" y="533400"/>
            <a:ext cx="3886200" cy="40386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iet\Desktop\solar ac ppt\IMG_20170415_104303.jpg"/>
          <p:cNvPicPr>
            <a:picLocks noChangeAspect="1" noChangeArrowheads="1"/>
          </p:cNvPicPr>
          <p:nvPr/>
        </p:nvPicPr>
        <p:blipFill>
          <a:blip r:embed="rId2" cstate="print"/>
          <a:srcRect/>
          <a:stretch>
            <a:fillRect/>
          </a:stretch>
        </p:blipFill>
        <p:spPr bwMode="auto">
          <a:xfrm>
            <a:off x="1143000" y="685800"/>
            <a:ext cx="6934200" cy="4514850"/>
          </a:xfrm>
          <a:prstGeom prst="rect">
            <a:avLst/>
          </a:prstGeom>
          <a:noFill/>
        </p:spPr>
      </p:pic>
      <p:sp>
        <p:nvSpPr>
          <p:cNvPr id="3" name="Title 2"/>
          <p:cNvSpPr>
            <a:spLocks noGrp="1"/>
          </p:cNvSpPr>
          <p:nvPr>
            <p:ph type="ctrTitle"/>
          </p:nvPr>
        </p:nvSpPr>
        <p:spPr>
          <a:xfrm>
            <a:off x="-1828800" y="5410200"/>
            <a:ext cx="10439400" cy="1143000"/>
          </a:xfrm>
        </p:spPr>
        <p:txBody>
          <a:bodyPr>
            <a:noAutofit/>
          </a:bodyPr>
          <a:lstStyle/>
          <a:p>
            <a:r>
              <a:rPr lang="en-US" sz="2800" dirty="0" smtClean="0"/>
              <a:t/>
            </a:r>
            <a:br>
              <a:rPr lang="en-US" sz="2800" dirty="0" smtClean="0"/>
            </a:br>
            <a:r>
              <a:rPr lang="en-US" sz="2800" dirty="0" smtClean="0"/>
              <a:t/>
            </a:r>
            <a:br>
              <a:rPr lang="en-US" sz="2800" dirty="0" smtClean="0"/>
            </a:br>
            <a:r>
              <a:rPr lang="en-US" sz="2000" dirty="0" smtClean="0">
                <a:effectLst>
                  <a:outerShdw blurRad="38100" dist="38100" dir="2700000" algn="tl">
                    <a:srgbClr val="000000">
                      <a:alpha val="43137"/>
                    </a:srgbClr>
                  </a:outerShdw>
                </a:effectLst>
                <a:latin typeface="Times New Roman" pitchFamily="18" charset="0"/>
                <a:cs typeface="Times New Roman" pitchFamily="18" charset="0"/>
              </a:rPr>
              <a:t>INDOOR UNIT WITH ENERGY METERS, PRESSURE GAUGES</a:t>
            </a:r>
            <a:br>
              <a:rPr lang="en-US" sz="2000"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2000" dirty="0" smtClean="0">
                <a:effectLst>
                  <a:outerShdw blurRad="38100" dist="38100" dir="2700000" algn="tl">
                    <a:srgbClr val="000000">
                      <a:alpha val="43137"/>
                    </a:srgbClr>
                  </a:outerShdw>
                </a:effectLst>
                <a:latin typeface="Times New Roman" pitchFamily="18" charset="0"/>
                <a:cs typeface="Times New Roman" pitchFamily="18" charset="0"/>
              </a:rPr>
              <a:t>AND VALVES</a:t>
            </a:r>
            <a:endParaRPr lang="en-US" sz="2000" dirty="0">
              <a:effectLst>
                <a:outerShdw blurRad="38100" dist="38100" dir="2700000" algn="tl">
                  <a:srgbClr val="000000">
                    <a:alpha val="43137"/>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19200"/>
            <a:ext cx="7772400" cy="1829761"/>
          </a:xfrm>
        </p:spPr>
        <p:txBody>
          <a:bodyPr>
            <a:normAutofit/>
          </a:bodyPr>
          <a:lstStyle/>
          <a:p>
            <a:r>
              <a:rPr lang="en-IN" sz="3200" dirty="0" smtClean="0">
                <a:latin typeface="Times New Roman" pitchFamily="18" charset="0"/>
                <a:cs typeface="Times New Roman" pitchFamily="18" charset="0"/>
              </a:rPr>
              <a:t>Calculation in normal condition</a:t>
            </a:r>
            <a:endParaRPr lang="en-IN" sz="3200" dirty="0">
              <a:latin typeface="Times New Roman" pitchFamily="18" charset="0"/>
              <a:cs typeface="Times New Roman" pitchFamily="18" charset="0"/>
            </a:endParaRPr>
          </a:p>
        </p:txBody>
      </p:sp>
      <p:pic>
        <p:nvPicPr>
          <p:cNvPr id="1026" name="Picture 2" descr="C:\Users\aruna\Desktop\IMG_20170422_113241.jpg"/>
          <p:cNvPicPr>
            <a:picLocks noChangeAspect="1" noChangeArrowheads="1"/>
          </p:cNvPicPr>
          <p:nvPr/>
        </p:nvPicPr>
        <p:blipFill>
          <a:blip r:embed="rId2" cstate="print"/>
          <a:srcRect/>
          <a:stretch>
            <a:fillRect/>
          </a:stretch>
        </p:blipFill>
        <p:spPr bwMode="auto">
          <a:xfrm>
            <a:off x="304800" y="914400"/>
            <a:ext cx="8463416" cy="536910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219200"/>
            <a:ext cx="7772400" cy="1829761"/>
          </a:xfrm>
        </p:spPr>
        <p:txBody>
          <a:bodyPr>
            <a:normAutofit/>
          </a:bodyPr>
          <a:lstStyle/>
          <a:p>
            <a:r>
              <a:rPr lang="en-IN" sz="3200" dirty="0" smtClean="0">
                <a:latin typeface="Times New Roman" pitchFamily="18" charset="0"/>
                <a:cs typeface="Times New Roman" pitchFamily="18" charset="0"/>
              </a:rPr>
              <a:t>Calculation in solar added condition</a:t>
            </a:r>
            <a:endParaRPr lang="en-IN" sz="3200" dirty="0">
              <a:latin typeface="Times New Roman" pitchFamily="18" charset="0"/>
              <a:cs typeface="Times New Roman" pitchFamily="18" charset="0"/>
            </a:endParaRPr>
          </a:p>
        </p:txBody>
      </p:sp>
      <p:pic>
        <p:nvPicPr>
          <p:cNvPr id="2050" name="Picture 2" descr="C:\Users\aruna\Desktop\IMG_20170422_113154.jpg"/>
          <p:cNvPicPr>
            <a:picLocks noChangeAspect="1" noChangeArrowheads="1"/>
          </p:cNvPicPr>
          <p:nvPr/>
        </p:nvPicPr>
        <p:blipFill>
          <a:blip r:embed="rId2" cstate="print"/>
          <a:srcRect/>
          <a:stretch>
            <a:fillRect/>
          </a:stretch>
        </p:blipFill>
        <p:spPr bwMode="auto">
          <a:xfrm>
            <a:off x="533400" y="762000"/>
            <a:ext cx="8077200" cy="52578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43000" y="-1219200"/>
            <a:ext cx="7772400" cy="1829761"/>
          </a:xfrm>
        </p:spPr>
        <p:txBody>
          <a:bodyPr>
            <a:normAutofit/>
          </a:bodyPr>
          <a:lstStyle/>
          <a:p>
            <a:r>
              <a:rPr lang="en-IN" sz="3200" dirty="0" smtClean="0">
                <a:latin typeface="Times New Roman" pitchFamily="18" charset="0"/>
                <a:cs typeface="Times New Roman" pitchFamily="18" charset="0"/>
              </a:rPr>
              <a:t>Valve operating system</a:t>
            </a:r>
            <a:endParaRPr lang="en-IN" sz="3200" dirty="0">
              <a:latin typeface="Times New Roman" pitchFamily="18" charset="0"/>
              <a:cs typeface="Times New Roman" pitchFamily="18" charset="0"/>
            </a:endParaRPr>
          </a:p>
        </p:txBody>
      </p:sp>
      <p:pic>
        <p:nvPicPr>
          <p:cNvPr id="3074" name="Picture 2" descr="F:\valve operation.PNG"/>
          <p:cNvPicPr>
            <a:picLocks noChangeAspect="1" noChangeArrowheads="1"/>
          </p:cNvPicPr>
          <p:nvPr/>
        </p:nvPicPr>
        <p:blipFill>
          <a:blip r:embed="rId2" cstate="print"/>
          <a:srcRect/>
          <a:stretch>
            <a:fillRect/>
          </a:stretch>
        </p:blipFill>
        <p:spPr bwMode="auto">
          <a:xfrm>
            <a:off x="1143000" y="762000"/>
            <a:ext cx="6725446" cy="563879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iet\Desktop\solar ac ppt\SOLAR AC.jpg"/>
          <p:cNvPicPr>
            <a:picLocks noChangeAspect="1" noChangeArrowheads="1"/>
          </p:cNvPicPr>
          <p:nvPr/>
        </p:nvPicPr>
        <p:blipFill>
          <a:blip r:embed="rId2" cstate="print"/>
          <a:srcRect/>
          <a:stretch>
            <a:fillRect/>
          </a:stretch>
        </p:blipFill>
        <p:spPr bwMode="auto">
          <a:xfrm>
            <a:off x="304800" y="1447800"/>
            <a:ext cx="8534400" cy="4876800"/>
          </a:xfrm>
          <a:prstGeom prst="rect">
            <a:avLst/>
          </a:prstGeom>
          <a:noFill/>
        </p:spPr>
      </p:pic>
      <p:sp>
        <p:nvSpPr>
          <p:cNvPr id="3" name="Title 2"/>
          <p:cNvSpPr>
            <a:spLocks noGrp="1"/>
          </p:cNvSpPr>
          <p:nvPr>
            <p:ph type="ctrTitle"/>
          </p:nvPr>
        </p:nvSpPr>
        <p:spPr>
          <a:xfrm>
            <a:off x="-1447800" y="-304800"/>
            <a:ext cx="7772400" cy="1470025"/>
          </a:xfrm>
        </p:spPr>
        <p:txBody>
          <a:bodyPr/>
          <a:lstStyle/>
          <a:p>
            <a:r>
              <a:rPr lang="en-US" dirty="0" smtClean="0"/>
              <a:t>SOLAR A.C</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1" name="Rectangle 1"/>
          <p:cNvSpPr>
            <a:spLocks noChangeArrowheads="1"/>
          </p:cNvSpPr>
          <p:nvPr/>
        </p:nvSpPr>
        <p:spPr bwMode="auto">
          <a:xfrm>
            <a:off x="304800" y="228600"/>
            <a:ext cx="8534400"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3200" b="1"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ABSTRACT</a:t>
            </a:r>
          </a:p>
          <a:p>
            <a:pPr marL="0" marR="0" lvl="0" indent="0" algn="just" defTabSz="914400" rtl="0" eaLnBrk="1" fontAlgn="base" latinLnBrk="0" hangingPunct="1">
              <a:lnSpc>
                <a:spcPct val="100000"/>
              </a:lnSpc>
              <a:spcBef>
                <a:spcPct val="0"/>
              </a:spcBef>
              <a:spcAft>
                <a:spcPct val="0"/>
              </a:spcAft>
              <a:buClrTx/>
              <a:buSzTx/>
              <a:buFontTx/>
              <a:buNone/>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 typeface="Arial" pitchFamily="34" charset="0"/>
              <a:buChar char="•"/>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This </a:t>
            </a:r>
            <a:r>
              <a:rPr lang="en-US" sz="2800" dirty="0" smtClean="0">
                <a:latin typeface="Times New Roman" pitchFamily="18" charset="0"/>
                <a:ea typeface="Times New Roman" pitchFamily="18" charset="0"/>
                <a:cs typeface="Times New Roman" pitchFamily="18" charset="0"/>
              </a:rPr>
              <a:t>project</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aims </a:t>
            </a:r>
            <a:r>
              <a:rPr lang="en-US" sz="2800" dirty="0" smtClean="0">
                <a:latin typeface="Times New Roman" pitchFamily="18" charset="0"/>
                <a:ea typeface="Times New Roman" pitchFamily="18" charset="0"/>
                <a:cs typeface="Times New Roman" pitchFamily="18" charset="0"/>
              </a:rPr>
              <a:t>that</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developing a hybrid solar-assisted air conditioner system. </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pPr>
            <a:r>
              <a:rPr lang="en-US" sz="2800" dirty="0" smtClean="0">
                <a:latin typeface="Times New Roman" pitchFamily="18" charset="0"/>
                <a:ea typeface="Times New Roman" pitchFamily="18" charset="0"/>
                <a:cs typeface="Times New Roman" pitchFamily="18" charset="0"/>
              </a:rPr>
              <a:t>    </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we proposed a new</a:t>
            </a:r>
            <a:r>
              <a:rPr kumimoji="0" lang="en-US" sz="2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solar</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hot water storage tank with solar</a:t>
            </a:r>
            <a:r>
              <a:rPr kumimoji="0" lang="en-US" sz="2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vacuum tubes </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a:t>
            </a:r>
            <a:r>
              <a:rPr kumimoji="0" lang="en-US" sz="2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he refrigerant is passed through the heated</a:t>
            </a:r>
            <a:r>
              <a:rPr lang="en-US" sz="2800" dirty="0" smtClean="0">
                <a:latin typeface="Times New Roman" pitchFamily="18" charset="0"/>
                <a:ea typeface="Times New Roman" pitchFamily="18" charset="0"/>
                <a:cs typeface="Times New Roman" pitchFamily="18" charset="0"/>
              </a:rPr>
              <a:t> water.</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Thus the novel development</a:t>
            </a:r>
            <a:r>
              <a:rPr kumimoji="0" lang="en-US" sz="2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system is</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fulfilling the cooling demand. Depends</a:t>
            </a:r>
            <a:r>
              <a:rPr kumimoji="0" lang="en-US" sz="2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upon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climatic condition ,</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25 </a:t>
            </a:r>
            <a:r>
              <a:rPr lang="en-US" sz="2800" dirty="0" smtClean="0">
                <a:latin typeface="Times New Roman" pitchFamily="18" charset="0"/>
                <a:ea typeface="Times New Roman" pitchFamily="18" charset="0"/>
                <a:cs typeface="Times New Roman" pitchFamily="18" charset="0"/>
              </a:rPr>
              <a:t>to </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43% of monthly electricity can be saved on average.</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533400"/>
            <a:ext cx="7010400" cy="2585323"/>
          </a:xfrm>
          <a:prstGeom prst="rect">
            <a:avLst/>
          </a:prstGeom>
        </p:spPr>
        <p:txBody>
          <a:bodyPr wrap="square">
            <a:spAutoFit/>
          </a:bodyPr>
          <a:lstStyle/>
          <a:p>
            <a:pPr marL="12700">
              <a:lnSpc>
                <a:spcPct val="100000"/>
              </a:lnSpc>
            </a:pPr>
            <a:r>
              <a:rPr lang="en-IN" sz="3200" u="sng" dirty="0" smtClean="0">
                <a:solidFill>
                  <a:srgbClr val="FF0000"/>
                </a:solidFill>
                <a:latin typeface="Times New Roman"/>
                <a:cs typeface="Times New Roman"/>
              </a:rPr>
              <a:t>Applications of solar </a:t>
            </a:r>
            <a:r>
              <a:rPr lang="en-IN" sz="3200" u="sng" spc="-10" dirty="0" smtClean="0">
                <a:solidFill>
                  <a:srgbClr val="FF0000"/>
                </a:solidFill>
                <a:latin typeface="Times New Roman"/>
                <a:cs typeface="Times New Roman"/>
              </a:rPr>
              <a:t>air</a:t>
            </a:r>
            <a:r>
              <a:rPr lang="en-IN" sz="3200" u="sng" spc="-40" dirty="0" smtClean="0">
                <a:solidFill>
                  <a:srgbClr val="FF0000"/>
                </a:solidFill>
                <a:latin typeface="Times New Roman"/>
                <a:cs typeface="Times New Roman"/>
              </a:rPr>
              <a:t> </a:t>
            </a:r>
            <a:r>
              <a:rPr lang="en-IN" sz="3200" u="sng" spc="-5" dirty="0" smtClean="0">
                <a:solidFill>
                  <a:srgbClr val="FF0000"/>
                </a:solidFill>
                <a:latin typeface="Times New Roman"/>
                <a:cs typeface="Times New Roman"/>
              </a:rPr>
              <a:t>conditioning</a:t>
            </a:r>
          </a:p>
          <a:p>
            <a:pPr marL="12700">
              <a:lnSpc>
                <a:spcPct val="100000"/>
              </a:lnSpc>
            </a:pPr>
            <a:endParaRPr lang="en-IN" u="sng" spc="-5" dirty="0" smtClean="0">
              <a:solidFill>
                <a:srgbClr val="FF0000"/>
              </a:solidFill>
              <a:latin typeface="Times New Roman"/>
              <a:cs typeface="Times New Roman"/>
            </a:endParaRPr>
          </a:p>
          <a:p>
            <a:pPr marL="12700">
              <a:lnSpc>
                <a:spcPct val="100000"/>
              </a:lnSpc>
              <a:buFont typeface="Wingdings"/>
              <a:buChar char="Ø"/>
            </a:pPr>
            <a:r>
              <a:rPr lang="en-IN" sz="2800" spc="-5" dirty="0" smtClean="0">
                <a:latin typeface="Times New Roman"/>
                <a:cs typeface="Times New Roman"/>
              </a:rPr>
              <a:t>Home needs</a:t>
            </a:r>
          </a:p>
          <a:p>
            <a:pPr marL="12700">
              <a:lnSpc>
                <a:spcPct val="100000"/>
              </a:lnSpc>
              <a:buFont typeface="Wingdings"/>
              <a:buChar char="Ø"/>
            </a:pPr>
            <a:r>
              <a:rPr lang="en-IN" sz="2800" spc="-5" dirty="0" smtClean="0">
                <a:latin typeface="Times New Roman"/>
                <a:cs typeface="Times New Roman"/>
              </a:rPr>
              <a:t> Industries</a:t>
            </a:r>
          </a:p>
          <a:p>
            <a:pPr marL="12700">
              <a:lnSpc>
                <a:spcPct val="100000"/>
              </a:lnSpc>
              <a:buFont typeface="Wingdings"/>
              <a:buChar char="Ø"/>
            </a:pPr>
            <a:r>
              <a:rPr lang="en-IN" sz="2800" spc="-5" dirty="0" smtClean="0">
                <a:latin typeface="Times New Roman"/>
                <a:cs typeface="Times New Roman"/>
              </a:rPr>
              <a:t> Product storage areas</a:t>
            </a:r>
          </a:p>
          <a:p>
            <a:pPr marL="12700">
              <a:lnSpc>
                <a:spcPct val="100000"/>
              </a:lnSpc>
              <a:buFont typeface="Wingdings"/>
              <a:buChar char="Ø"/>
            </a:pPr>
            <a:r>
              <a:rPr lang="en-IN" sz="2800" spc="-5" dirty="0" smtClean="0">
                <a:latin typeface="Times New Roman"/>
                <a:cs typeface="Times New Roman"/>
              </a:rPr>
              <a:t> Office buildings </a:t>
            </a:r>
            <a:r>
              <a:rPr lang="en-IN" sz="2800" spc="-5" dirty="0" err="1" smtClean="0">
                <a:latin typeface="Times New Roman"/>
                <a:cs typeface="Times New Roman"/>
              </a:rPr>
              <a:t>e.t.c</a:t>
            </a:r>
            <a:endParaRPr 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Rectangle 1"/>
          <p:cNvSpPr>
            <a:spLocks noChangeArrowheads="1"/>
          </p:cNvSpPr>
          <p:nvPr/>
        </p:nvSpPr>
        <p:spPr bwMode="auto">
          <a:xfrm>
            <a:off x="1143000" y="-29899"/>
            <a:ext cx="7391400"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pPr>
            <a:r>
              <a:rPr kumimoji="0" lang="en-US" sz="3200" b="1"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p>
          <a:p>
            <a:pPr marL="0" marR="0" lvl="0" indent="457200" algn="l" defTabSz="914400" rtl="0" eaLnBrk="1" fontAlgn="base" latinLnBrk="0" hangingPunct="1">
              <a:lnSpc>
                <a:spcPct val="100000"/>
              </a:lnSpc>
              <a:spcBef>
                <a:spcPct val="0"/>
              </a:spcBef>
              <a:spcAft>
                <a:spcPct val="0"/>
              </a:spcAft>
              <a:buClrTx/>
              <a:buSzTx/>
              <a:buFontTx/>
              <a:buNone/>
            </a:pPr>
            <a:r>
              <a:rPr lang="en-US" sz="3200" b="1" dirty="0" smtClean="0">
                <a:solidFill>
                  <a:srgbClr val="FF0000"/>
                </a:solidFill>
                <a:latin typeface="Times New Roman" pitchFamily="18" charset="0"/>
                <a:ea typeface="Arial" pitchFamily="34" charset="0"/>
                <a:cs typeface="Times New Roman" pitchFamily="18" charset="0"/>
              </a:rPr>
              <a:t>             </a:t>
            </a:r>
            <a:r>
              <a:rPr kumimoji="0" lang="en-US" sz="3200" b="1"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CONCLUSION</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defTabSz="914400" rtl="0" eaLnBrk="0" fontAlgn="base" latinLnBrk="0" hangingPunct="0">
              <a:lnSpc>
                <a:spcPct val="100000"/>
              </a:lnSpc>
              <a:spcBef>
                <a:spcPct val="0"/>
              </a:spcBef>
              <a:spcAft>
                <a:spcPct val="0"/>
              </a:spcAft>
              <a:buClrTx/>
              <a:buSzTx/>
              <a:buFontTx/>
              <a:buNone/>
            </a:pPr>
            <a:r>
              <a:rPr lang="en-US" sz="2800" dirty="0" smtClean="0">
                <a:latin typeface="Times New Roman" pitchFamily="18" charset="0"/>
                <a:ea typeface="Times New Roman" pitchFamily="18" charset="0"/>
                <a:cs typeface="Times New Roman" pitchFamily="18" charset="0"/>
              </a:rPr>
              <a:t> </a:t>
            </a:r>
          </a:p>
          <a:p>
            <a:pPr marL="0" marR="0" lvl="0" indent="457200" defTabSz="914400" rtl="0" eaLnBrk="0" fontAlgn="base" latinLnBrk="0" hangingPunct="0">
              <a:lnSpc>
                <a:spcPct val="100000"/>
              </a:lnSpc>
              <a:spcBef>
                <a:spcPct val="0"/>
              </a:spcBef>
              <a:spcAft>
                <a:spcPct val="0"/>
              </a:spcAft>
              <a:buClrTx/>
              <a:buSzTx/>
              <a:buFont typeface="Arial" pitchFamily="34" charset="0"/>
              <a:buChar char="•"/>
            </a:pPr>
            <a:r>
              <a:rPr kumimoji="0" lang="en-US" sz="2800" b="0" i="0" u="none" strike="noStrike" cap="none" normalizeH="0" baseline="0" dirty="0" smtClean="0">
                <a:ln>
                  <a:noFill/>
                </a:ln>
                <a:effectLst/>
                <a:latin typeface="Times New Roman" pitchFamily="18" charset="0"/>
                <a:ea typeface="Times New Roman" pitchFamily="18" charset="0"/>
                <a:cs typeface="Times New Roman" pitchFamily="18" charset="0"/>
              </a:rPr>
              <a:t>we have developed</a:t>
            </a:r>
            <a:r>
              <a:rPr kumimoji="0" lang="en-US" sz="2800" b="0" i="0" u="none" strike="noStrike" cap="none" normalizeH="0" dirty="0" smtClean="0">
                <a:ln>
                  <a:noFill/>
                </a:ln>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smtClean="0">
                <a:ln>
                  <a:noFill/>
                </a:ln>
                <a:effectLst/>
                <a:latin typeface="Times New Roman" pitchFamily="18" charset="0"/>
                <a:ea typeface="Times New Roman" pitchFamily="18" charset="0"/>
                <a:cs typeface="Times New Roman" pitchFamily="18" charset="0"/>
              </a:rPr>
              <a:t> solar-assisted, split-system air-conditioner.</a:t>
            </a:r>
          </a:p>
          <a:p>
            <a:pPr marL="0" marR="0" lvl="0" indent="457200" defTabSz="914400" rtl="0" eaLnBrk="0" fontAlgn="base" latinLnBrk="0" hangingPunct="0">
              <a:lnSpc>
                <a:spcPct val="100000"/>
              </a:lnSpc>
              <a:spcBef>
                <a:spcPct val="0"/>
              </a:spcBef>
              <a:spcAft>
                <a:spcPct val="0"/>
              </a:spcAft>
              <a:buClrTx/>
              <a:buSzTx/>
              <a:buFont typeface="Arial" pitchFamily="34" charset="0"/>
              <a:buChar char="•"/>
            </a:pPr>
            <a:r>
              <a:rPr kumimoji="0" lang="en-US" sz="2800" b="0" i="0" u="none" strike="noStrike" cap="none" normalizeH="0" baseline="0" dirty="0" smtClean="0">
                <a:ln>
                  <a:noFill/>
                </a:ln>
                <a:effectLst/>
                <a:latin typeface="Times New Roman" pitchFamily="18" charset="0"/>
                <a:ea typeface="Times New Roman" pitchFamily="18" charset="0"/>
                <a:cs typeface="Times New Roman" pitchFamily="18" charset="0"/>
              </a:rPr>
              <a:t>In this design the obtained results for the system under control and have </a:t>
            </a:r>
            <a:r>
              <a:rPr lang="en-US" sz="2800" dirty="0" smtClean="0">
                <a:latin typeface="Times New Roman" pitchFamily="18" charset="0"/>
                <a:ea typeface="Times New Roman" pitchFamily="18" charset="0"/>
                <a:cs typeface="Times New Roman" pitchFamily="18" charset="0"/>
              </a:rPr>
              <a:t>shown </a:t>
            </a:r>
            <a:r>
              <a:rPr kumimoji="0" lang="en-US" sz="2800" b="0" i="0" u="none" strike="noStrike" cap="none" normalizeH="0" baseline="0" dirty="0" smtClean="0">
                <a:ln>
                  <a:noFill/>
                </a:ln>
                <a:effectLst/>
                <a:latin typeface="Times New Roman" pitchFamily="18" charset="0"/>
                <a:ea typeface="Times New Roman" pitchFamily="18" charset="0"/>
                <a:cs typeface="Times New Roman" pitchFamily="18" charset="0"/>
              </a:rPr>
              <a:t>energy efficiency.</a:t>
            </a:r>
          </a:p>
          <a:p>
            <a:pPr marL="0" marR="0" lvl="0" indent="457200" defTabSz="914400" rtl="0" eaLnBrk="0" fontAlgn="base" latinLnBrk="0" hangingPunct="0">
              <a:lnSpc>
                <a:spcPct val="100000"/>
              </a:lnSpc>
              <a:spcBef>
                <a:spcPct val="0"/>
              </a:spcBef>
              <a:spcAft>
                <a:spcPct val="0"/>
              </a:spcAft>
              <a:buClrTx/>
              <a:buSzTx/>
              <a:buFont typeface="Arial" pitchFamily="34" charset="0"/>
              <a:buChar char="•"/>
            </a:pPr>
            <a:r>
              <a:rPr kumimoji="0" lang="en-US" sz="2800" b="0" i="0" u="none" strike="noStrike" cap="none" normalizeH="0" baseline="0" dirty="0" smtClean="0">
                <a:ln>
                  <a:noFill/>
                </a:ln>
                <a:effectLst/>
                <a:latin typeface="Times New Roman" pitchFamily="18" charset="0"/>
                <a:ea typeface="Times New Roman" pitchFamily="18" charset="0"/>
                <a:cs typeface="Times New Roman" pitchFamily="18" charset="0"/>
              </a:rPr>
              <a:t>Thus, the new design is</a:t>
            </a:r>
            <a:r>
              <a:rPr kumimoji="0" lang="en-US" sz="2800" b="0" i="0" u="none" strike="noStrike" cap="none" normalizeH="0" dirty="0" smtClean="0">
                <a:ln>
                  <a:noFill/>
                </a:ln>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smtClean="0">
                <a:ln>
                  <a:noFill/>
                </a:ln>
                <a:effectLst/>
                <a:latin typeface="Times New Roman" pitchFamily="18" charset="0"/>
                <a:ea typeface="Times New Roman" pitchFamily="18" charset="0"/>
                <a:cs typeface="Times New Roman" pitchFamily="18" charset="0"/>
              </a:rPr>
              <a:t>improving the system performance while fulfilling the cooling demands as well as achieving high energy efficiency.</a:t>
            </a:r>
          </a:p>
          <a:p>
            <a:pPr marL="0" marR="0" lvl="0" indent="457200" algn="l" defTabSz="914400" rtl="0" eaLnBrk="0" fontAlgn="base" latinLnBrk="0" hangingPunct="0">
              <a:lnSpc>
                <a:spcPct val="100000"/>
              </a:lnSpc>
              <a:spcBef>
                <a:spcPct val="0"/>
              </a:spcBef>
              <a:spcAft>
                <a:spcPct val="0"/>
              </a:spcAft>
              <a:buClrTx/>
              <a:buSzTx/>
              <a:buFontTx/>
              <a:buNone/>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Rectangle 1"/>
          <p:cNvSpPr>
            <a:spLocks noChangeArrowheads="1"/>
          </p:cNvSpPr>
          <p:nvPr/>
        </p:nvSpPr>
        <p:spPr bwMode="auto">
          <a:xfrm>
            <a:off x="685800" y="1039758"/>
            <a:ext cx="7696200"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FUTURE PLAN</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pPr>
            <a:r>
              <a:rPr lang="en-US" sz="2400" dirty="0" smtClean="0">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smtClean="0">
                <a:ln>
                  <a:noFill/>
                </a:ln>
                <a:effectLst/>
                <a:latin typeface="Times New Roman" pitchFamily="18" charset="0"/>
                <a:ea typeface="Times New Roman" pitchFamily="18" charset="0"/>
                <a:cs typeface="Times New Roman" pitchFamily="18" charset="0"/>
              </a:rPr>
              <a:t>We analyzed the working of the system built with the solar thermal used air conditioned system and found </a:t>
            </a:r>
            <a:r>
              <a:rPr lang="en-US" sz="2800" dirty="0" smtClean="0">
                <a:latin typeface="Times New Roman" pitchFamily="18" charset="0"/>
                <a:ea typeface="Times New Roman" pitchFamily="18" charset="0"/>
                <a:cs typeface="Times New Roman" pitchFamily="18" charset="0"/>
              </a:rPr>
              <a:t>25</a:t>
            </a:r>
            <a:r>
              <a:rPr kumimoji="0" lang="en-US" sz="2800" b="0" i="0" u="none" strike="noStrike" cap="none" normalizeH="0" baseline="0" dirty="0" smtClean="0">
                <a:ln>
                  <a:noFill/>
                </a:ln>
                <a:effectLst/>
                <a:latin typeface="Times New Roman" pitchFamily="18" charset="0"/>
                <a:ea typeface="Times New Roman" pitchFamily="18" charset="0"/>
                <a:cs typeface="Times New Roman" pitchFamily="18" charset="0"/>
              </a:rPr>
              <a:t>%-43% less power consumption than the normal working condition,  and we have future plan about that to install the solar thermal energy after evaporation and before compression to obtain better results than this system ,to Improve the efficiency and cop of the air conditioning system. </a:t>
            </a:r>
            <a:endParaRPr kumimoji="0" lang="en-US" sz="2800" b="0"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Rectangle 1"/>
          <p:cNvSpPr/>
          <p:nvPr/>
        </p:nvSpPr>
        <p:spPr>
          <a:xfrm>
            <a:off x="533400" y="2819400"/>
            <a:ext cx="6400799" cy="923330"/>
          </a:xfrm>
          <a:prstGeom prst="rect">
            <a:avLst/>
          </a:prstGeom>
          <a:noFill/>
        </p:spPr>
        <p:txBody>
          <a:bodyPr wrap="squar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Rectangle 1"/>
          <p:cNvSpPr/>
          <p:nvPr/>
        </p:nvSpPr>
        <p:spPr>
          <a:xfrm>
            <a:off x="838200" y="685801"/>
            <a:ext cx="7315200" cy="3211135"/>
          </a:xfrm>
          <a:prstGeom prst="rect">
            <a:avLst/>
          </a:prstGeom>
        </p:spPr>
        <p:txBody>
          <a:bodyPr wrap="square">
            <a:spAutoFit/>
          </a:bodyPr>
          <a:lstStyle/>
          <a:p>
            <a:pPr marL="12700">
              <a:lnSpc>
                <a:spcPct val="100000"/>
              </a:lnSpc>
              <a:spcBef>
                <a:spcPts val="5"/>
              </a:spcBef>
            </a:pPr>
            <a:r>
              <a:rPr lang="en-IN" sz="3200" spc="-5" dirty="0" smtClean="0">
                <a:solidFill>
                  <a:srgbClr val="00AF50"/>
                </a:solidFill>
                <a:latin typeface="Times New Roman"/>
                <a:cs typeface="Times New Roman"/>
              </a:rPr>
              <a:t>            INTRODUCTION OF A.C</a:t>
            </a:r>
            <a:endParaRPr lang="en-IN" sz="3200" dirty="0" smtClean="0">
              <a:latin typeface="Times New Roman"/>
              <a:cs typeface="Times New Roman"/>
            </a:endParaRPr>
          </a:p>
          <a:p>
            <a:pPr marL="12700" marR="5080" indent="744855" algn="just">
              <a:lnSpc>
                <a:spcPct val="110200"/>
              </a:lnSpc>
              <a:spcBef>
                <a:spcPts val="1000"/>
              </a:spcBef>
              <a:buFont typeface="Arial" pitchFamily="34" charset="0"/>
              <a:buChar char="•"/>
            </a:pPr>
            <a:r>
              <a:rPr lang="en-IN" sz="2800" spc="-5" dirty="0" smtClean="0">
                <a:solidFill>
                  <a:srgbClr val="1F487C"/>
                </a:solidFill>
                <a:latin typeface="Times New Roman"/>
                <a:cs typeface="Times New Roman"/>
              </a:rPr>
              <a:t> Air </a:t>
            </a:r>
            <a:r>
              <a:rPr lang="en-IN" sz="2800" dirty="0" smtClean="0">
                <a:solidFill>
                  <a:srgbClr val="1F487C"/>
                </a:solidFill>
                <a:latin typeface="Times New Roman"/>
                <a:cs typeface="Times New Roman"/>
              </a:rPr>
              <a:t>conditioning </a:t>
            </a:r>
            <a:r>
              <a:rPr lang="en-IN" sz="2800" spc="-10" dirty="0" smtClean="0">
                <a:solidFill>
                  <a:srgbClr val="1F487C"/>
                </a:solidFill>
                <a:latin typeface="Times New Roman"/>
                <a:cs typeface="Times New Roman"/>
              </a:rPr>
              <a:t>may be </a:t>
            </a:r>
            <a:r>
              <a:rPr lang="en-IN" sz="2800" spc="-5" dirty="0" smtClean="0">
                <a:solidFill>
                  <a:srgbClr val="1F487C"/>
                </a:solidFill>
                <a:latin typeface="Times New Roman"/>
                <a:cs typeface="Times New Roman"/>
              </a:rPr>
              <a:t>defined as </a:t>
            </a:r>
            <a:r>
              <a:rPr lang="en-IN" sz="2800" dirty="0" smtClean="0">
                <a:solidFill>
                  <a:srgbClr val="1F487C"/>
                </a:solidFill>
                <a:latin typeface="Times New Roman"/>
                <a:cs typeface="Times New Roman"/>
              </a:rPr>
              <a:t>the process of  achieving and </a:t>
            </a:r>
            <a:r>
              <a:rPr lang="en-IN" sz="2800" spc="-5" dirty="0" smtClean="0">
                <a:solidFill>
                  <a:srgbClr val="1F487C"/>
                </a:solidFill>
                <a:latin typeface="Times New Roman"/>
                <a:cs typeface="Times New Roman"/>
              </a:rPr>
              <a:t>maintaining </a:t>
            </a:r>
            <a:r>
              <a:rPr lang="en-IN" sz="2800" dirty="0" smtClean="0">
                <a:solidFill>
                  <a:srgbClr val="1F487C"/>
                </a:solidFill>
                <a:latin typeface="Times New Roman"/>
                <a:cs typeface="Times New Roman"/>
              </a:rPr>
              <a:t>a </a:t>
            </a:r>
            <a:r>
              <a:rPr lang="en-IN" sz="2800" spc="-5" dirty="0" smtClean="0">
                <a:solidFill>
                  <a:srgbClr val="1F487C"/>
                </a:solidFill>
                <a:latin typeface="Times New Roman"/>
                <a:cs typeface="Times New Roman"/>
              </a:rPr>
              <a:t>temperature </a:t>
            </a:r>
            <a:r>
              <a:rPr lang="en-IN" sz="2800" dirty="0" smtClean="0">
                <a:solidFill>
                  <a:srgbClr val="1F487C"/>
                </a:solidFill>
                <a:latin typeface="Times New Roman"/>
                <a:cs typeface="Times New Roman"/>
              </a:rPr>
              <a:t>below </a:t>
            </a:r>
            <a:r>
              <a:rPr lang="en-IN" sz="2800" spc="-5" dirty="0" smtClean="0">
                <a:solidFill>
                  <a:srgbClr val="1F487C"/>
                </a:solidFill>
                <a:latin typeface="Times New Roman"/>
                <a:cs typeface="Times New Roman"/>
              </a:rPr>
              <a:t>that </a:t>
            </a:r>
            <a:r>
              <a:rPr lang="en-IN" sz="2800" dirty="0" smtClean="0">
                <a:solidFill>
                  <a:srgbClr val="1F487C"/>
                </a:solidFill>
                <a:latin typeface="Times New Roman"/>
                <a:cs typeface="Times New Roman"/>
              </a:rPr>
              <a:t>of </a:t>
            </a:r>
            <a:r>
              <a:rPr lang="en-IN" sz="2800" spc="-5" dirty="0" smtClean="0">
                <a:solidFill>
                  <a:srgbClr val="1F487C"/>
                </a:solidFill>
                <a:latin typeface="Times New Roman"/>
                <a:cs typeface="Times New Roman"/>
              </a:rPr>
              <a:t>the  </a:t>
            </a:r>
            <a:r>
              <a:rPr lang="en-IN" sz="2800" dirty="0" smtClean="0">
                <a:solidFill>
                  <a:srgbClr val="1F487C"/>
                </a:solidFill>
                <a:latin typeface="Times New Roman"/>
                <a:cs typeface="Times New Roman"/>
              </a:rPr>
              <a:t>surroundings,</a:t>
            </a:r>
          </a:p>
          <a:p>
            <a:pPr marL="12700" marR="5080" indent="744855" algn="just">
              <a:lnSpc>
                <a:spcPct val="110200"/>
              </a:lnSpc>
              <a:spcBef>
                <a:spcPts val="1000"/>
              </a:spcBef>
              <a:buFont typeface="Arial" pitchFamily="34" charset="0"/>
              <a:buChar char="•"/>
            </a:pPr>
            <a:r>
              <a:rPr lang="en-IN" sz="2800" dirty="0" smtClean="0">
                <a:solidFill>
                  <a:srgbClr val="1F487C"/>
                </a:solidFill>
                <a:latin typeface="Times New Roman"/>
                <a:cs typeface="Times New Roman"/>
              </a:rPr>
              <a:t>  </a:t>
            </a:r>
            <a:r>
              <a:rPr lang="en-IN" sz="2800" spc="-5" dirty="0" smtClean="0">
                <a:solidFill>
                  <a:srgbClr val="1F487C"/>
                </a:solidFill>
                <a:latin typeface="Times New Roman"/>
                <a:cs typeface="Times New Roman"/>
              </a:rPr>
              <a:t>The </a:t>
            </a:r>
            <a:r>
              <a:rPr lang="en-IN" sz="2800" dirty="0" smtClean="0">
                <a:solidFill>
                  <a:srgbClr val="1F487C"/>
                </a:solidFill>
                <a:latin typeface="Times New Roman"/>
                <a:cs typeface="Times New Roman"/>
              </a:rPr>
              <a:t>aim </a:t>
            </a:r>
            <a:r>
              <a:rPr lang="en-IN" sz="2800" spc="-5" dirty="0" smtClean="0">
                <a:solidFill>
                  <a:srgbClr val="1F487C"/>
                </a:solidFill>
                <a:latin typeface="Times New Roman"/>
                <a:cs typeface="Times New Roman"/>
              </a:rPr>
              <a:t>being </a:t>
            </a:r>
            <a:r>
              <a:rPr lang="en-IN" sz="2800" dirty="0" smtClean="0">
                <a:solidFill>
                  <a:srgbClr val="1F487C"/>
                </a:solidFill>
                <a:latin typeface="Times New Roman"/>
                <a:cs typeface="Times New Roman"/>
              </a:rPr>
              <a:t>to </a:t>
            </a:r>
            <a:r>
              <a:rPr lang="en-IN" sz="2800" spc="-5" dirty="0" smtClean="0">
                <a:solidFill>
                  <a:srgbClr val="1F487C"/>
                </a:solidFill>
                <a:latin typeface="Times New Roman"/>
                <a:cs typeface="Times New Roman"/>
              </a:rPr>
              <a:t>cool some product </a:t>
            </a:r>
            <a:r>
              <a:rPr lang="en-IN" sz="2800" dirty="0" smtClean="0">
                <a:solidFill>
                  <a:srgbClr val="1F487C"/>
                </a:solidFill>
                <a:latin typeface="Times New Roman"/>
                <a:cs typeface="Times New Roman"/>
              </a:rPr>
              <a:t>or </a:t>
            </a:r>
            <a:r>
              <a:rPr lang="en-IN" sz="2800" spc="-5" dirty="0" smtClean="0">
                <a:solidFill>
                  <a:srgbClr val="1F487C"/>
                </a:solidFill>
                <a:latin typeface="Times New Roman"/>
                <a:cs typeface="Times New Roman"/>
              </a:rPr>
              <a:t>space  </a:t>
            </a:r>
            <a:r>
              <a:rPr lang="en-IN" sz="2800" dirty="0" smtClean="0">
                <a:solidFill>
                  <a:srgbClr val="1F487C"/>
                </a:solidFill>
                <a:latin typeface="Times New Roman"/>
                <a:cs typeface="Times New Roman"/>
              </a:rPr>
              <a:t>to the </a:t>
            </a:r>
            <a:r>
              <a:rPr lang="en-IN" sz="2800" spc="-5" dirty="0" smtClean="0">
                <a:solidFill>
                  <a:srgbClr val="1F487C"/>
                </a:solidFill>
                <a:latin typeface="Times New Roman"/>
                <a:cs typeface="Times New Roman"/>
              </a:rPr>
              <a:t>required temperature. </a:t>
            </a:r>
            <a:endParaRPr lang="en-IN"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1000" y="0"/>
            <a:ext cx="7772400" cy="1066800"/>
          </a:xfrm>
        </p:spPr>
        <p:txBody>
          <a:bodyPr>
            <a:normAutofit/>
          </a:bodyPr>
          <a:lstStyle/>
          <a:p>
            <a:r>
              <a:rPr lang="en-US" sz="3200" dirty="0" smtClean="0">
                <a:solidFill>
                  <a:srgbClr val="FF0000"/>
                </a:solidFill>
              </a:rPr>
              <a:t>GENERAL CYCLE OF A.C SYSTEM</a:t>
            </a:r>
            <a:endParaRPr lang="en-US" sz="3200" dirty="0">
              <a:solidFill>
                <a:srgbClr val="FF0000"/>
              </a:solidFill>
            </a:endParaRPr>
          </a:p>
        </p:txBody>
      </p:sp>
      <p:pic>
        <p:nvPicPr>
          <p:cNvPr id="1026" name="Picture 2" descr="C:\Users\miet\Downloads\xRefigeration_Cycle_Diagram1.jpg.pagespeed.ic.x2EBZEPfvt.jpg"/>
          <p:cNvPicPr>
            <a:picLocks noChangeAspect="1" noChangeArrowheads="1"/>
          </p:cNvPicPr>
          <p:nvPr/>
        </p:nvPicPr>
        <p:blipFill>
          <a:blip r:embed="rId2" cstate="print"/>
          <a:srcRect/>
          <a:stretch>
            <a:fillRect/>
          </a:stretch>
        </p:blipFill>
        <p:spPr bwMode="auto">
          <a:xfrm>
            <a:off x="838200" y="1219200"/>
            <a:ext cx="7543800" cy="50292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Rectangle 1"/>
          <p:cNvSpPr/>
          <p:nvPr/>
        </p:nvSpPr>
        <p:spPr>
          <a:xfrm>
            <a:off x="838200" y="363674"/>
            <a:ext cx="7391400" cy="3252172"/>
          </a:xfrm>
          <a:prstGeom prst="rect">
            <a:avLst/>
          </a:prstGeom>
        </p:spPr>
        <p:txBody>
          <a:bodyPr wrap="square">
            <a:spAutoFit/>
          </a:bodyPr>
          <a:lstStyle/>
          <a:p>
            <a:pPr marL="12700" algn="just">
              <a:lnSpc>
                <a:spcPct val="100000"/>
              </a:lnSpc>
            </a:pPr>
            <a:r>
              <a:rPr lang="en-IN" sz="2400" b="1" spc="-5" dirty="0" smtClean="0">
                <a:solidFill>
                  <a:srgbClr val="FF0000"/>
                </a:solidFill>
                <a:latin typeface="Times New Roman"/>
                <a:cs typeface="Times New Roman"/>
              </a:rPr>
              <a:t>AIR CONDITIONING SYSTEM ADDING</a:t>
            </a:r>
            <a:r>
              <a:rPr lang="en-IN" sz="2400" b="1" spc="35" dirty="0" smtClean="0">
                <a:solidFill>
                  <a:srgbClr val="FF0000"/>
                </a:solidFill>
                <a:latin typeface="Times New Roman"/>
                <a:cs typeface="Times New Roman"/>
              </a:rPr>
              <a:t> </a:t>
            </a:r>
            <a:r>
              <a:rPr lang="en-IN" sz="2400" b="1" spc="-5" dirty="0" smtClean="0">
                <a:solidFill>
                  <a:srgbClr val="FF0000"/>
                </a:solidFill>
                <a:latin typeface="Times New Roman"/>
                <a:cs typeface="Times New Roman"/>
              </a:rPr>
              <a:t>SOLAR</a:t>
            </a:r>
            <a:r>
              <a:rPr lang="en-IN" sz="2400" b="1" dirty="0" smtClean="0">
                <a:solidFill>
                  <a:srgbClr val="FF0000"/>
                </a:solidFill>
                <a:latin typeface="Times New Roman"/>
                <a:cs typeface="Times New Roman"/>
              </a:rPr>
              <a:t>THERMAL </a:t>
            </a:r>
            <a:r>
              <a:rPr lang="en-IN" sz="2000" b="1" spc="-5" dirty="0" smtClean="0">
                <a:solidFill>
                  <a:srgbClr val="FF0000"/>
                </a:solidFill>
                <a:latin typeface="Times New Roman"/>
                <a:cs typeface="Times New Roman"/>
              </a:rPr>
              <a:t>ENERGY(After compressor and </a:t>
            </a:r>
            <a:r>
              <a:rPr lang="en-IN" sz="2000" b="1" dirty="0" smtClean="0">
                <a:solidFill>
                  <a:srgbClr val="FF0000"/>
                </a:solidFill>
                <a:latin typeface="Times New Roman"/>
                <a:cs typeface="Times New Roman"/>
              </a:rPr>
              <a:t>before  </a:t>
            </a:r>
            <a:r>
              <a:rPr lang="en-IN" sz="2000" b="1" spc="-5" dirty="0" smtClean="0">
                <a:solidFill>
                  <a:srgbClr val="FF0000"/>
                </a:solidFill>
                <a:latin typeface="Times New Roman"/>
                <a:cs typeface="Times New Roman"/>
              </a:rPr>
              <a:t>condenser)  </a:t>
            </a:r>
            <a:r>
              <a:rPr lang="en-IN" sz="2400" b="1" spc="-5" dirty="0" smtClean="0">
                <a:solidFill>
                  <a:srgbClr val="FF0000"/>
                </a:solidFill>
                <a:latin typeface="Times New Roman"/>
                <a:cs typeface="Times New Roman"/>
              </a:rPr>
              <a:t>WORKING </a:t>
            </a:r>
            <a:r>
              <a:rPr lang="en-IN" sz="2400" b="1" dirty="0" smtClean="0">
                <a:solidFill>
                  <a:srgbClr val="FF0000"/>
                </a:solidFill>
                <a:latin typeface="Times New Roman"/>
                <a:cs typeface="Times New Roman"/>
              </a:rPr>
              <a:t>&amp; </a:t>
            </a:r>
            <a:r>
              <a:rPr lang="en-IN" sz="2400" b="1" spc="-5" dirty="0" smtClean="0">
                <a:solidFill>
                  <a:srgbClr val="FF0000"/>
                </a:solidFill>
                <a:latin typeface="Times New Roman"/>
                <a:cs typeface="Times New Roman"/>
              </a:rPr>
              <a:t>ANALYSIS</a:t>
            </a:r>
            <a:r>
              <a:rPr lang="en-IN" sz="2400" b="1" spc="-90" dirty="0" smtClean="0">
                <a:solidFill>
                  <a:srgbClr val="FF0000"/>
                </a:solidFill>
                <a:latin typeface="Times New Roman"/>
                <a:cs typeface="Times New Roman"/>
              </a:rPr>
              <a:t> </a:t>
            </a:r>
            <a:r>
              <a:rPr lang="en-IN" sz="2400" b="1" spc="-5" dirty="0" smtClean="0">
                <a:solidFill>
                  <a:srgbClr val="FF0000"/>
                </a:solidFill>
                <a:latin typeface="Times New Roman"/>
                <a:cs typeface="Times New Roman"/>
              </a:rPr>
              <a:t>:-</a:t>
            </a:r>
          </a:p>
          <a:p>
            <a:pPr marL="12700" marR="33020" indent="344170">
              <a:lnSpc>
                <a:spcPts val="2030"/>
              </a:lnSpc>
              <a:spcBef>
                <a:spcPts val="1195"/>
              </a:spcBef>
              <a:tabLst>
                <a:tab pos="807720" algn="l"/>
                <a:tab pos="2108200" algn="l"/>
                <a:tab pos="2724150" algn="l"/>
                <a:tab pos="3592195" algn="l"/>
                <a:tab pos="4018279" algn="l"/>
                <a:tab pos="5207000" algn="l"/>
              </a:tabLst>
            </a:pPr>
            <a:endParaRPr lang="en-IN" sz="2400" spc="-5" dirty="0" smtClean="0">
              <a:solidFill>
                <a:srgbClr val="622322"/>
              </a:solidFill>
              <a:latin typeface="Times New Roman"/>
              <a:cs typeface="Times New Roman"/>
            </a:endParaRPr>
          </a:p>
          <a:p>
            <a:pPr marL="12700" marR="33020" indent="344170">
              <a:lnSpc>
                <a:spcPts val="2030"/>
              </a:lnSpc>
              <a:spcBef>
                <a:spcPts val="1195"/>
              </a:spcBef>
              <a:buFont typeface="Arial" pitchFamily="34" charset="0"/>
              <a:buChar char="•"/>
              <a:tabLst>
                <a:tab pos="807720" algn="l"/>
                <a:tab pos="2108200" algn="l"/>
                <a:tab pos="2724150" algn="l"/>
                <a:tab pos="3592195" algn="l"/>
                <a:tab pos="4018279" algn="l"/>
                <a:tab pos="5207000" algn="l"/>
              </a:tabLst>
            </a:pPr>
            <a:r>
              <a:rPr lang="en-IN" sz="2800" spc="-5" dirty="0" smtClean="0">
                <a:latin typeface="Times New Roman"/>
                <a:cs typeface="Times New Roman"/>
              </a:rPr>
              <a:t> Technically, </a:t>
            </a:r>
            <a:r>
              <a:rPr lang="en-IN" sz="2800" dirty="0" smtClean="0">
                <a:latin typeface="Times New Roman"/>
                <a:cs typeface="Times New Roman"/>
              </a:rPr>
              <a:t>solar </a:t>
            </a:r>
            <a:r>
              <a:rPr lang="en-IN" sz="2800" spc="-5" dirty="0" smtClean="0">
                <a:latin typeface="Times New Roman"/>
                <a:cs typeface="Times New Roman"/>
              </a:rPr>
              <a:t>energy is  </a:t>
            </a:r>
            <a:r>
              <a:rPr lang="en-IN" sz="2800" dirty="0" smtClean="0">
                <a:latin typeface="Times New Roman"/>
                <a:cs typeface="Times New Roman"/>
              </a:rPr>
              <a:t>applied to</a:t>
            </a:r>
          </a:p>
          <a:p>
            <a:pPr marL="12700" marR="33020" indent="344170">
              <a:lnSpc>
                <a:spcPts val="2030"/>
              </a:lnSpc>
              <a:spcBef>
                <a:spcPts val="1195"/>
              </a:spcBef>
              <a:tabLst>
                <a:tab pos="807720" algn="l"/>
                <a:tab pos="2108200" algn="l"/>
                <a:tab pos="2724150" algn="l"/>
                <a:tab pos="3592195" algn="l"/>
                <a:tab pos="4018279" algn="l"/>
                <a:tab pos="5207000" algn="l"/>
              </a:tabLst>
            </a:pPr>
            <a:r>
              <a:rPr lang="en-IN" sz="2800" dirty="0" smtClean="0">
                <a:latin typeface="Times New Roman"/>
                <a:cs typeface="Times New Roman"/>
              </a:rPr>
              <a:t> air conditioning </a:t>
            </a:r>
            <a:r>
              <a:rPr lang="en-IN" sz="2800" spc="-5" dirty="0" smtClean="0">
                <a:latin typeface="Times New Roman"/>
                <a:cs typeface="Times New Roman"/>
              </a:rPr>
              <a:t>systems </a:t>
            </a:r>
            <a:r>
              <a:rPr lang="en-IN" sz="2800" dirty="0" smtClean="0">
                <a:latin typeface="Times New Roman"/>
                <a:cs typeface="Times New Roman"/>
              </a:rPr>
              <a:t>either </a:t>
            </a:r>
            <a:r>
              <a:rPr lang="en-IN" sz="2800" spc="-10" dirty="0" smtClean="0">
                <a:latin typeface="Times New Roman"/>
                <a:cs typeface="Times New Roman"/>
              </a:rPr>
              <a:t>by</a:t>
            </a:r>
          </a:p>
          <a:p>
            <a:pPr marL="12700" marR="33020" indent="344170">
              <a:lnSpc>
                <a:spcPts val="2030"/>
              </a:lnSpc>
              <a:spcBef>
                <a:spcPts val="1195"/>
              </a:spcBef>
              <a:tabLst>
                <a:tab pos="807720" algn="l"/>
                <a:tab pos="2108200" algn="l"/>
                <a:tab pos="2724150" algn="l"/>
                <a:tab pos="3592195" algn="l"/>
                <a:tab pos="4018279" algn="l"/>
                <a:tab pos="5207000" algn="l"/>
              </a:tabLst>
            </a:pPr>
            <a:r>
              <a:rPr lang="en-IN" sz="2800" spc="-10" dirty="0" smtClean="0">
                <a:latin typeface="Times New Roman"/>
                <a:cs typeface="Times New Roman"/>
              </a:rPr>
              <a:t> </a:t>
            </a:r>
            <a:r>
              <a:rPr lang="en-IN" sz="2800" spc="-5" dirty="0" smtClean="0">
                <a:latin typeface="Times New Roman"/>
                <a:cs typeface="Times New Roman"/>
              </a:rPr>
              <a:t>photovoltaic  </a:t>
            </a:r>
            <a:r>
              <a:rPr lang="en-IN" sz="2800" dirty="0" smtClean="0">
                <a:latin typeface="Times New Roman"/>
                <a:cs typeface="Times New Roman"/>
              </a:rPr>
              <a:t>panels or </a:t>
            </a:r>
            <a:r>
              <a:rPr lang="en-IN" sz="2800" spc="-5" dirty="0" smtClean="0">
                <a:latin typeface="Times New Roman"/>
                <a:cs typeface="Times New Roman"/>
              </a:rPr>
              <a:t>heat </a:t>
            </a:r>
            <a:r>
              <a:rPr lang="en-IN" sz="2800" dirty="0" smtClean="0">
                <a:latin typeface="Times New Roman"/>
                <a:cs typeface="Times New Roman"/>
              </a:rPr>
              <a:t>absorption   </a:t>
            </a:r>
          </a:p>
          <a:p>
            <a:pPr marL="12700" marR="33020" indent="344170">
              <a:lnSpc>
                <a:spcPts val="2030"/>
              </a:lnSpc>
              <a:spcBef>
                <a:spcPts val="1195"/>
              </a:spcBef>
              <a:tabLst>
                <a:tab pos="807720" algn="l"/>
                <a:tab pos="2108200" algn="l"/>
                <a:tab pos="2724150" algn="l"/>
                <a:tab pos="3592195" algn="l"/>
                <a:tab pos="4018279" algn="l"/>
                <a:tab pos="5207000" algn="l"/>
              </a:tabLst>
            </a:pPr>
            <a:r>
              <a:rPr lang="en-IN" sz="2800" spc="-5" dirty="0" smtClean="0">
                <a:latin typeface="Times New Roman"/>
                <a:cs typeface="Times New Roman"/>
              </a:rPr>
              <a:t> systems. </a:t>
            </a:r>
            <a:endParaRPr lang="en-IN" sz="2800" dirty="0"/>
          </a:p>
        </p:txBody>
      </p:sp>
      <p:sp>
        <p:nvSpPr>
          <p:cNvPr id="3" name="Title 2"/>
          <p:cNvSpPr>
            <a:spLocks noGrp="1"/>
          </p:cNvSpPr>
          <p:nvPr>
            <p:ph type="ctrTitle"/>
          </p:nvPr>
        </p:nvSpPr>
        <p:spPr>
          <a:xfrm>
            <a:off x="-685800" y="3733800"/>
            <a:ext cx="9829800" cy="1470025"/>
          </a:xfrm>
          <a:noFill/>
        </p:spPr>
        <p:txBody>
          <a:bodyPr>
            <a:normAutofit/>
          </a:bodyPr>
          <a:lstStyle/>
          <a:p>
            <a:pPr algn="ctr">
              <a:buFont typeface="Arial" pitchFamily="34" charset="0"/>
              <a:buChar char="•"/>
            </a:pPr>
            <a:r>
              <a:rPr lang="en-US" sz="2800" b="0" dirty="0" smtClean="0">
                <a:solidFill>
                  <a:schemeClr val="tx1"/>
                </a:solidFill>
                <a:effectLst/>
                <a:latin typeface="Times New Roman" pitchFamily="18" charset="0"/>
                <a:cs typeface="Times New Roman" pitchFamily="18" charset="0"/>
              </a:rPr>
              <a:t>    In this A.C system ,we added solar thermal</a:t>
            </a:r>
            <a:br>
              <a:rPr lang="en-US" sz="2800" b="0" dirty="0" smtClean="0">
                <a:solidFill>
                  <a:schemeClr val="tx1"/>
                </a:solidFill>
                <a:effectLst/>
                <a:latin typeface="Times New Roman" pitchFamily="18" charset="0"/>
                <a:cs typeface="Times New Roman" pitchFamily="18" charset="0"/>
              </a:rPr>
            </a:br>
            <a:r>
              <a:rPr lang="en-US" sz="2800" b="0" dirty="0" smtClean="0">
                <a:solidFill>
                  <a:schemeClr val="tx1"/>
                </a:solidFill>
                <a:effectLst/>
                <a:latin typeface="Times New Roman" pitchFamily="18" charset="0"/>
                <a:cs typeface="Times New Roman" pitchFamily="18" charset="0"/>
              </a:rPr>
              <a:t>                     energy by solar vacuum tubes between the compressor and condenser .</a:t>
            </a:r>
            <a:endParaRPr lang="en-US" sz="2800" b="0" dirty="0">
              <a:solidFill>
                <a:schemeClr val="tx1"/>
              </a:solidFill>
              <a:effectLst/>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00200" y="-228600"/>
            <a:ext cx="10363200" cy="1143000"/>
          </a:xfrm>
        </p:spPr>
        <p:txBody>
          <a:bodyPr>
            <a:normAutofit/>
          </a:bodyPr>
          <a:lstStyle/>
          <a:p>
            <a:r>
              <a:rPr lang="en-US" sz="2800" dirty="0" smtClean="0">
                <a:solidFill>
                  <a:srgbClr val="FF0000"/>
                </a:solidFill>
                <a:latin typeface="Times New Roman" pitchFamily="18" charset="0"/>
                <a:cs typeface="Times New Roman" pitchFamily="18" charset="0"/>
              </a:rPr>
              <a:t>        Air conditioning system adding solar thermal energy</a:t>
            </a:r>
            <a:endParaRPr lang="en-US" sz="2800" dirty="0">
              <a:solidFill>
                <a:srgbClr val="FF0000"/>
              </a:solidFill>
              <a:latin typeface="Times New Roman" pitchFamily="18" charset="0"/>
              <a:cs typeface="Times New Roman" pitchFamily="18" charset="0"/>
            </a:endParaRPr>
          </a:p>
        </p:txBody>
      </p:sp>
      <p:pic>
        <p:nvPicPr>
          <p:cNvPr id="2050" name="Picture 2" descr="H:\solar ac ppt\SOLAR.PNG"/>
          <p:cNvPicPr>
            <a:picLocks noChangeAspect="1" noChangeArrowheads="1"/>
          </p:cNvPicPr>
          <p:nvPr/>
        </p:nvPicPr>
        <p:blipFill>
          <a:blip r:embed="rId2" cstate="print"/>
          <a:srcRect/>
          <a:stretch>
            <a:fillRect/>
          </a:stretch>
        </p:blipFill>
        <p:spPr bwMode="auto">
          <a:xfrm>
            <a:off x="407987" y="1084263"/>
            <a:ext cx="8431213" cy="539273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Rectangle 1"/>
          <p:cNvSpPr/>
          <p:nvPr/>
        </p:nvSpPr>
        <p:spPr>
          <a:xfrm>
            <a:off x="457200" y="836688"/>
            <a:ext cx="7924800" cy="4708981"/>
          </a:xfrm>
          <a:prstGeom prst="rect">
            <a:avLst/>
          </a:prstGeom>
        </p:spPr>
        <p:txBody>
          <a:bodyPr wrap="square">
            <a:spAutoFit/>
          </a:bodyPr>
          <a:lstStyle/>
          <a:p>
            <a:pPr marL="12700">
              <a:lnSpc>
                <a:spcPct val="100000"/>
              </a:lnSpc>
            </a:pPr>
            <a:r>
              <a:rPr lang="en-IN" sz="2400" b="1" spc="-5" dirty="0" smtClean="0">
                <a:solidFill>
                  <a:srgbClr val="FF0000"/>
                </a:solidFill>
                <a:latin typeface="Times New Roman"/>
                <a:cs typeface="Times New Roman"/>
              </a:rPr>
              <a:t>               SYSTEM WORKING AND</a:t>
            </a:r>
            <a:r>
              <a:rPr lang="en-IN" sz="2400" b="1" spc="420" dirty="0" smtClean="0">
                <a:solidFill>
                  <a:srgbClr val="FF0000"/>
                </a:solidFill>
                <a:latin typeface="Times New Roman"/>
                <a:cs typeface="Times New Roman"/>
              </a:rPr>
              <a:t> </a:t>
            </a:r>
            <a:r>
              <a:rPr lang="en-IN" sz="2400" b="1" spc="-5" dirty="0" smtClean="0">
                <a:solidFill>
                  <a:srgbClr val="FF0000"/>
                </a:solidFill>
                <a:latin typeface="Times New Roman"/>
                <a:cs typeface="Times New Roman"/>
              </a:rPr>
              <a:t>DESCRIPTION</a:t>
            </a:r>
          </a:p>
          <a:p>
            <a:pPr marL="12700">
              <a:lnSpc>
                <a:spcPct val="100000"/>
              </a:lnSpc>
            </a:pPr>
            <a:r>
              <a:rPr lang="en-IN" sz="2400" b="1" spc="-5" dirty="0" smtClean="0">
                <a:solidFill>
                  <a:schemeClr val="tx2">
                    <a:lumMod val="50000"/>
                  </a:schemeClr>
                </a:solidFill>
                <a:latin typeface="Times New Roman"/>
                <a:cs typeface="Times New Roman"/>
              </a:rPr>
              <a:t>  </a:t>
            </a:r>
          </a:p>
          <a:p>
            <a:pPr marL="12700">
              <a:lnSpc>
                <a:spcPct val="100000"/>
              </a:lnSpc>
              <a:buFont typeface="Arial" pitchFamily="34" charset="0"/>
              <a:buChar char="•"/>
            </a:pPr>
            <a:r>
              <a:rPr lang="en-IN" sz="2800" spc="-5" dirty="0" smtClean="0">
                <a:latin typeface="Times New Roman"/>
                <a:cs typeface="Times New Roman"/>
              </a:rPr>
              <a:t>     The refrigerant  after evaporation in saturated      </a:t>
            </a:r>
          </a:p>
          <a:p>
            <a:pPr marL="12700">
              <a:lnSpc>
                <a:spcPct val="100000"/>
              </a:lnSpc>
            </a:pPr>
            <a:r>
              <a:rPr lang="en-IN" sz="2800" spc="-5" dirty="0" smtClean="0">
                <a:latin typeface="Times New Roman"/>
                <a:cs typeface="Times New Roman"/>
              </a:rPr>
              <a:t>        vapour   condition enters in to the compressor. </a:t>
            </a:r>
          </a:p>
          <a:p>
            <a:pPr marL="12700">
              <a:lnSpc>
                <a:spcPct val="100000"/>
              </a:lnSpc>
              <a:buFont typeface="Arial" pitchFamily="34" charset="0"/>
              <a:buChar char="•"/>
            </a:pPr>
            <a:r>
              <a:rPr lang="en-IN" sz="2800" spc="-5" dirty="0" smtClean="0">
                <a:latin typeface="Times New Roman"/>
                <a:cs typeface="Times New Roman"/>
              </a:rPr>
              <a:t>     At that stage refrigerant at low  temperature </a:t>
            </a:r>
          </a:p>
          <a:p>
            <a:pPr marL="12700">
              <a:lnSpc>
                <a:spcPct val="100000"/>
              </a:lnSpc>
            </a:pPr>
            <a:r>
              <a:rPr lang="en-IN" sz="2800" spc="-5" dirty="0" smtClean="0">
                <a:latin typeface="Times New Roman"/>
                <a:cs typeface="Times New Roman"/>
              </a:rPr>
              <a:t>       and low   pressure . </a:t>
            </a:r>
          </a:p>
          <a:p>
            <a:pPr marL="12700">
              <a:lnSpc>
                <a:spcPct val="100000"/>
              </a:lnSpc>
              <a:buFont typeface="Arial" pitchFamily="34" charset="0"/>
              <a:buChar char="•"/>
            </a:pPr>
            <a:r>
              <a:rPr lang="en-IN" sz="2800" spc="-5" dirty="0" smtClean="0">
                <a:latin typeface="Times New Roman"/>
                <a:cs typeface="Times New Roman"/>
              </a:rPr>
              <a:t>     It enters into the compressor and compressed     </a:t>
            </a:r>
          </a:p>
          <a:p>
            <a:pPr marL="12700">
              <a:lnSpc>
                <a:spcPct val="100000"/>
              </a:lnSpc>
            </a:pPr>
            <a:r>
              <a:rPr lang="en-IN" sz="2800" spc="-5" dirty="0" smtClean="0">
                <a:latin typeface="Times New Roman"/>
                <a:cs typeface="Times New Roman"/>
              </a:rPr>
              <a:t>       with high pressure, then passed  through the solar</a:t>
            </a:r>
          </a:p>
          <a:p>
            <a:pPr marL="12700">
              <a:lnSpc>
                <a:spcPct val="100000"/>
              </a:lnSpc>
            </a:pPr>
            <a:r>
              <a:rPr lang="en-IN" sz="2800" spc="-5" dirty="0" smtClean="0">
                <a:latin typeface="Times New Roman"/>
                <a:cs typeface="Times New Roman"/>
              </a:rPr>
              <a:t>       heated water tank using sun radiation.</a:t>
            </a:r>
          </a:p>
          <a:p>
            <a:pPr marL="12700">
              <a:lnSpc>
                <a:spcPct val="100000"/>
              </a:lnSpc>
            </a:pPr>
            <a:r>
              <a:rPr lang="en-IN" sz="2800" spc="-5" dirty="0" smtClean="0">
                <a:latin typeface="Times New Roman"/>
                <a:cs typeface="Times New Roman"/>
              </a:rPr>
              <a:t>       </a:t>
            </a:r>
          </a:p>
          <a:p>
            <a:pPr marL="12700">
              <a:lnSpc>
                <a:spcPct val="100000"/>
              </a:lnSpc>
            </a:pPr>
            <a:endParaRPr lang="en-IN" sz="2800" spc="-5" dirty="0" smtClean="0">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19200"/>
            <a:ext cx="9753600" cy="6400800"/>
          </a:xfrm>
        </p:spPr>
        <p:txBody>
          <a:bodyPr>
            <a:normAutofit/>
          </a:bodyPr>
          <a:lstStyle/>
          <a:p>
            <a:pPr marL="12700" algn="l">
              <a:lnSpc>
                <a:spcPct val="100000"/>
              </a:lnSpc>
            </a:pPr>
            <a:r>
              <a:rPr lang="en-IN" sz="2800" spc="-5" dirty="0" smtClean="0">
                <a:solidFill>
                  <a:schemeClr val="tx2">
                    <a:lumMod val="50000"/>
                  </a:schemeClr>
                </a:solidFill>
                <a:latin typeface="Times New Roman"/>
                <a:cs typeface="Times New Roman"/>
              </a:rPr>
              <a:t> &gt;  </a:t>
            </a:r>
            <a:r>
              <a:rPr lang="en-IN" sz="2800" spc="-5" dirty="0" smtClean="0">
                <a:solidFill>
                  <a:schemeClr val="tx1"/>
                </a:solidFill>
                <a:effectLst/>
                <a:latin typeface="Times New Roman"/>
                <a:cs typeface="Times New Roman"/>
              </a:rPr>
              <a:t>  The gas leaves the solar tank with high  </a:t>
            </a:r>
            <a:br>
              <a:rPr lang="en-IN" sz="2800" spc="-5" dirty="0" smtClean="0">
                <a:solidFill>
                  <a:schemeClr val="tx1"/>
                </a:solidFill>
                <a:effectLst/>
                <a:latin typeface="Times New Roman"/>
                <a:cs typeface="Times New Roman"/>
              </a:rPr>
            </a:br>
            <a:r>
              <a:rPr lang="en-IN" sz="2800" spc="-5" dirty="0" smtClean="0">
                <a:solidFill>
                  <a:schemeClr val="tx1"/>
                </a:solidFill>
                <a:effectLst/>
                <a:latin typeface="Times New Roman"/>
                <a:cs typeface="Times New Roman"/>
              </a:rPr>
              <a:t>        temperature and pressure at super heated </a:t>
            </a:r>
            <a:br>
              <a:rPr lang="en-IN" sz="2800" spc="-5" dirty="0" smtClean="0">
                <a:solidFill>
                  <a:schemeClr val="tx1"/>
                </a:solidFill>
                <a:effectLst/>
                <a:latin typeface="Times New Roman"/>
                <a:cs typeface="Times New Roman"/>
              </a:rPr>
            </a:br>
            <a:r>
              <a:rPr lang="en-IN" sz="2800" spc="-5" dirty="0" smtClean="0">
                <a:solidFill>
                  <a:schemeClr val="tx1"/>
                </a:solidFill>
                <a:effectLst/>
                <a:latin typeface="Times New Roman"/>
                <a:cs typeface="Times New Roman"/>
              </a:rPr>
              <a:t>        condition without any moisture content in  </a:t>
            </a:r>
            <a:br>
              <a:rPr lang="en-IN" sz="2800" spc="-5" dirty="0" smtClean="0">
                <a:solidFill>
                  <a:schemeClr val="tx1"/>
                </a:solidFill>
                <a:effectLst/>
                <a:latin typeface="Times New Roman"/>
                <a:cs typeface="Times New Roman"/>
              </a:rPr>
            </a:br>
            <a:r>
              <a:rPr lang="en-IN" sz="2800" spc="-5" dirty="0" smtClean="0">
                <a:solidFill>
                  <a:schemeClr val="tx1"/>
                </a:solidFill>
                <a:effectLst/>
                <a:latin typeface="Times New Roman"/>
                <a:cs typeface="Times New Roman"/>
              </a:rPr>
              <a:t>        the gas. </a:t>
            </a:r>
            <a:br>
              <a:rPr lang="en-IN" sz="2800" spc="-5" dirty="0" smtClean="0">
                <a:solidFill>
                  <a:schemeClr val="tx1"/>
                </a:solidFill>
                <a:effectLst/>
                <a:latin typeface="Times New Roman"/>
                <a:cs typeface="Times New Roman"/>
              </a:rPr>
            </a:br>
            <a:r>
              <a:rPr lang="en-IN" sz="2800" spc="-5" dirty="0" smtClean="0">
                <a:solidFill>
                  <a:schemeClr val="tx1"/>
                </a:solidFill>
                <a:effectLst/>
                <a:latin typeface="Times New Roman"/>
                <a:cs typeface="Times New Roman"/>
              </a:rPr>
              <a:t> &gt;    The condensation of gas is easy to convert into  </a:t>
            </a:r>
            <a:br>
              <a:rPr lang="en-IN" sz="2800" spc="-5" dirty="0" smtClean="0">
                <a:solidFill>
                  <a:schemeClr val="tx1"/>
                </a:solidFill>
                <a:effectLst/>
                <a:latin typeface="Times New Roman"/>
                <a:cs typeface="Times New Roman"/>
              </a:rPr>
            </a:br>
            <a:r>
              <a:rPr lang="en-IN" sz="2800" spc="-5" dirty="0" smtClean="0">
                <a:solidFill>
                  <a:schemeClr val="tx1"/>
                </a:solidFill>
                <a:effectLst/>
                <a:latin typeface="Times New Roman"/>
                <a:cs typeface="Times New Roman"/>
              </a:rPr>
              <a:t>       liquid, occur  quicker at high temperature </a:t>
            </a:r>
            <a:br>
              <a:rPr lang="en-IN" sz="2800" spc="-5" dirty="0" smtClean="0">
                <a:solidFill>
                  <a:schemeClr val="tx1"/>
                </a:solidFill>
                <a:effectLst/>
                <a:latin typeface="Times New Roman"/>
                <a:cs typeface="Times New Roman"/>
              </a:rPr>
            </a:br>
            <a:r>
              <a:rPr lang="en-IN" sz="2800" spc="-5" dirty="0" smtClean="0">
                <a:solidFill>
                  <a:schemeClr val="tx1"/>
                </a:solidFill>
                <a:effectLst/>
                <a:latin typeface="Times New Roman"/>
                <a:cs typeface="Times New Roman"/>
              </a:rPr>
              <a:t>       and pressure .</a:t>
            </a:r>
            <a:br>
              <a:rPr lang="en-IN" sz="2800" spc="-5" dirty="0" smtClean="0">
                <a:solidFill>
                  <a:schemeClr val="tx1"/>
                </a:solidFill>
                <a:effectLst/>
                <a:latin typeface="Times New Roman"/>
                <a:cs typeface="Times New Roman"/>
              </a:rPr>
            </a:br>
            <a:r>
              <a:rPr lang="en-IN" sz="2800" spc="-5" dirty="0" smtClean="0">
                <a:solidFill>
                  <a:schemeClr val="tx1"/>
                </a:solidFill>
                <a:effectLst/>
                <a:latin typeface="Times New Roman"/>
                <a:cs typeface="Times New Roman"/>
              </a:rPr>
              <a:t> &gt;    Refrigerant got more cooling after condenser </a:t>
            </a:r>
            <a:br>
              <a:rPr lang="en-IN" sz="2800" spc="-5" dirty="0" smtClean="0">
                <a:solidFill>
                  <a:schemeClr val="tx1"/>
                </a:solidFill>
                <a:effectLst/>
                <a:latin typeface="Times New Roman"/>
                <a:cs typeface="Times New Roman"/>
              </a:rPr>
            </a:br>
            <a:r>
              <a:rPr lang="en-IN" sz="2800" spc="-5" dirty="0" smtClean="0">
                <a:solidFill>
                  <a:schemeClr val="tx1"/>
                </a:solidFill>
                <a:effectLst/>
                <a:latin typeface="Times New Roman"/>
                <a:cs typeface="Times New Roman"/>
              </a:rPr>
              <a:t>        and performance is increased in  cycle.</a:t>
            </a:r>
            <a:br>
              <a:rPr lang="en-IN" sz="2800" spc="-5" dirty="0" smtClean="0">
                <a:solidFill>
                  <a:schemeClr val="tx1"/>
                </a:solidFill>
                <a:effectLst/>
                <a:latin typeface="Times New Roman"/>
                <a:cs typeface="Times New Roman"/>
              </a:rPr>
            </a:br>
            <a:endParaRPr lang="en-US" sz="2800" dirty="0">
              <a:solidFill>
                <a:schemeClr val="tx1"/>
              </a:solidFill>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0"/>
            <a:ext cx="7772400" cy="1066799"/>
          </a:xfrm>
        </p:spPr>
        <p:txBody>
          <a:bodyPr>
            <a:normAutofit/>
          </a:bodyPr>
          <a:lstStyle/>
          <a:p>
            <a:r>
              <a:rPr lang="en-US" sz="3200" dirty="0" smtClean="0">
                <a:solidFill>
                  <a:srgbClr val="FF0000"/>
                </a:solidFill>
              </a:rPr>
              <a:t>Refrigerant conditions in cycle</a:t>
            </a:r>
            <a:endParaRPr lang="en-US" sz="3200" dirty="0">
              <a:solidFill>
                <a:srgbClr val="FF0000"/>
              </a:solidFill>
            </a:endParaRPr>
          </a:p>
        </p:txBody>
      </p:sp>
      <p:pic>
        <p:nvPicPr>
          <p:cNvPr id="1026" name="Picture 2" descr="H:\solar ac ppt\SOLAR 2.PNG"/>
          <p:cNvPicPr>
            <a:picLocks noChangeAspect="1" noChangeArrowheads="1"/>
          </p:cNvPicPr>
          <p:nvPr/>
        </p:nvPicPr>
        <p:blipFill>
          <a:blip r:embed="rId2" cstate="print"/>
          <a:srcRect/>
          <a:stretch>
            <a:fillRect/>
          </a:stretch>
        </p:blipFill>
        <p:spPr bwMode="auto">
          <a:xfrm>
            <a:off x="228600" y="990600"/>
            <a:ext cx="8686800" cy="55626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429</TotalTime>
  <Words>464</Words>
  <Application>Microsoft Office PowerPoint</Application>
  <PresentationFormat>On-screen Show (4:3)</PresentationFormat>
  <Paragraphs>64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Concourse</vt:lpstr>
      <vt:lpstr>DESIGN AND  DEVELOPMENT OF AIR CONDITIONING SYSTEM  WITH SOLAR THERMAL ENERGY</vt:lpstr>
      <vt:lpstr>Slide 2</vt:lpstr>
      <vt:lpstr>Slide 3</vt:lpstr>
      <vt:lpstr>GENERAL CYCLE OF A.C SYSTEM</vt:lpstr>
      <vt:lpstr>    In this A.C system ,we added solar thermal                      energy by solar vacuum tubes between the compressor and condenser .</vt:lpstr>
      <vt:lpstr>        Air conditioning system adding solar thermal energy</vt:lpstr>
      <vt:lpstr>Slide 7</vt:lpstr>
      <vt:lpstr> &gt;    The gas leaves the solar tank with high           temperature and pressure at super heated          condition without any moisture content in           the gas.   &gt;    The condensation of gas is easy to convert into          liquid, occur  quicker at high temperature         and pressure .  &gt;    Refrigerant got more cooling after condenser          and performance is increased in  cycle. </vt:lpstr>
      <vt:lpstr>Refrigerant conditions in cycle</vt:lpstr>
      <vt:lpstr>Components of solar A.C</vt:lpstr>
      <vt:lpstr>Slide 11</vt:lpstr>
      <vt:lpstr>OPEN AND CLOSE VALVES</vt:lpstr>
      <vt:lpstr>Slide 13</vt:lpstr>
      <vt:lpstr>Slide 14</vt:lpstr>
      <vt:lpstr>  INDOOR UNIT WITH ENERGY METERS, PRESSURE GAUGES AND VALVES</vt:lpstr>
      <vt:lpstr>Calculation in normal condition</vt:lpstr>
      <vt:lpstr>Calculation in solar added condition</vt:lpstr>
      <vt:lpstr>Valve operating system</vt:lpstr>
      <vt:lpstr>SOLAR A.C</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CONDITIONING SYSTEM ADDING SOLAR THERMAL ENERGY</dc:title>
  <dc:creator>raghuram vadakoppula</dc:creator>
  <cp:lastModifiedBy>admin</cp:lastModifiedBy>
  <cp:revision>125</cp:revision>
  <dcterms:created xsi:type="dcterms:W3CDTF">2006-08-15T13:00:00Z</dcterms:created>
  <dcterms:modified xsi:type="dcterms:W3CDTF">2017-05-01T08:49:03Z</dcterms:modified>
</cp:coreProperties>
</file>